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ink/ink1.xml" ContentType="application/inkml+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9" r:id="rId6"/>
    <p:sldId id="300" r:id="rId7"/>
    <p:sldId id="273" r:id="rId8"/>
    <p:sldId id="272" r:id="rId9"/>
    <p:sldId id="270" r:id="rId10"/>
    <p:sldId id="263" r:id="rId11"/>
    <p:sldId id="265" r:id="rId12"/>
    <p:sldId id="286" r:id="rId13"/>
    <p:sldId id="266" r:id="rId14"/>
    <p:sldId id="287" r:id="rId15"/>
    <p:sldId id="267" r:id="rId16"/>
    <p:sldId id="288" r:id="rId17"/>
    <p:sldId id="268" r:id="rId18"/>
    <p:sldId id="289" r:id="rId19"/>
    <p:sldId id="280" r:id="rId20"/>
    <p:sldId id="282" r:id="rId21"/>
    <p:sldId id="296" r:id="rId22"/>
    <p:sldId id="299" r:id="rId23"/>
    <p:sldId id="269" r:id="rId24"/>
    <p:sldId id="285" r:id="rId25"/>
    <p:sldId id="279" r:id="rId26"/>
    <p:sldId id="297" r:id="rId27"/>
    <p:sldId id="271" r:id="rId28"/>
    <p:sldId id="281" r:id="rId29"/>
    <p:sldId id="262" r:id="rId30"/>
    <p:sldId id="283" r:id="rId31"/>
    <p:sldId id="274" r:id="rId32"/>
    <p:sldId id="284" r:id="rId33"/>
    <p:sldId id="261" r:id="rId34"/>
    <p:sldId id="258" r:id="rId35"/>
    <p:sldId id="275" r:id="rId36"/>
    <p:sldId id="298" r:id="rId37"/>
    <p:sldId id="294" r:id="rId38"/>
    <p:sldId id="292" r:id="rId39"/>
    <p:sldId id="293" r:id="rId40"/>
    <p:sldId id="291" r:id="rId41"/>
    <p:sldId id="301" r:id="rId42"/>
    <p:sldId id="295"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D63B66-A6C3-FAC5-A74A-8F6628DF941C}" v="160" dt="2022-06-30T17:50:39.527"/>
    <p1510:client id="{9F930002-3BD8-4BB9-BAFC-5BD01F97E0B6}" v="263" dt="2022-05-11T14:19:12.166"/>
    <p1510:client id="{E1A86D0E-CD7B-75AB-5290-9EF6746D7CDA}" v="890" dt="2022-08-26T12:44:07.5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14" d="100"/>
          <a:sy n="114" d="100"/>
        </p:scale>
        <p:origin x="438"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diagrams/_rels/data10.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hyperlink" Target="https://nam04.safelinks.protection.outlook.com/?url=https%3A%2F%2Fkiosk.na6.qless.com%2Fkiosk%2Fapp%2Fhome%2F16&amp;data=04%7C01%7Cruth.eloi%40browardschools.com%7C43a6ac8ecba347ee338508da1d79a5a4%7Ceeacb5cb53704358a96aa3783c95d422%7C1%7C0%7C637854706287853068%7CUnknown%7CTWFpbGZsb3d8eyJWIjoiMC4wLjAwMDAiLCJQIjoiV2luMzIiLCJBTiI6Ik1haWwiLCJXVCI6Mn0%3D%7C3000&amp;sdata=Pj98TgrcRFStyC%2BhA2hNJqZCrr957YLKCx2TJ1Jjb7I%3D&amp;reserved=0" TargetMode="Externa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hyperlink" Target="https://nam04.safelinks.protection.outlook.com/?url=https%3A%2F%2Fkiosk.na6.qless.com%2Fkiosk%2Fapp%2Fhome%2F16&amp;data=04%7C01%7Cruth.eloi%40browardschools.com%7C43a6ac8ecba347ee338508da1d79a5a4%7Ceeacb5cb53704358a96aa3783c95d422%7C1%7C0%7C637854706287853068%7CUnknown%7CTWFpbGZsb3d8eyJWIjoiMC4wLjAwMDAiLCJQIjoiV2luMzIiLCJBTiI6Ik1haWwiLCJXVCI6Mn0%3D%7C3000&amp;sdata=Pj98TgrcRFStyC%2BhA2hNJqZCrr957YLKCx2TJ1Jjb7I%3D&amp;reserved=0" TargetMode="External"/><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01BBDC-698B-487D-AA30-E70EB3D0547E}" type="doc">
      <dgm:prSet loTypeId="urn:microsoft.com/office/officeart/2016/7/layout/RepeatingBendingProcessNew" loCatId="process" qsTypeId="urn:microsoft.com/office/officeart/2005/8/quickstyle/simple4" qsCatId="simple" csTypeId="urn:microsoft.com/office/officeart/2005/8/colors/accent1_2" csCatId="accent1" phldr="1"/>
      <dgm:spPr/>
      <dgm:t>
        <a:bodyPr/>
        <a:lstStyle/>
        <a:p>
          <a:endParaRPr lang="en-US"/>
        </a:p>
      </dgm:t>
    </dgm:pt>
    <dgm:pt modelId="{6D032845-0ED8-4A83-9AA3-A678A739986B}">
      <dgm:prSet/>
      <dgm:spPr/>
      <dgm:t>
        <a:bodyPr/>
        <a:lstStyle/>
        <a:p>
          <a:pPr algn="ctr"/>
          <a:r>
            <a:rPr lang="en-US" dirty="0"/>
            <a:t>Step 1: </a:t>
          </a:r>
        </a:p>
        <a:p>
          <a:pPr algn="ctr"/>
          <a:r>
            <a:rPr lang="en-US" dirty="0"/>
            <a:t>Dependency  Status</a:t>
          </a:r>
        </a:p>
      </dgm:t>
    </dgm:pt>
    <dgm:pt modelId="{B50037D4-B763-4E0F-8DB1-B118B9820CB8}" type="parTrans" cxnId="{CD789EE0-0240-4DF8-946C-6E446ED8F78C}">
      <dgm:prSet/>
      <dgm:spPr/>
      <dgm:t>
        <a:bodyPr/>
        <a:lstStyle/>
        <a:p>
          <a:endParaRPr lang="en-US"/>
        </a:p>
      </dgm:t>
    </dgm:pt>
    <dgm:pt modelId="{DC87D7BB-7379-4348-A388-1583A4B2FD17}" type="sibTrans" cxnId="{CD789EE0-0240-4DF8-946C-6E446ED8F78C}">
      <dgm:prSet/>
      <dgm:spPr/>
      <dgm:t>
        <a:bodyPr/>
        <a:lstStyle/>
        <a:p>
          <a:endParaRPr lang="en-US" dirty="0"/>
        </a:p>
      </dgm:t>
    </dgm:pt>
    <dgm:pt modelId="{225F7F17-8D46-4B35-B2E2-4D5AA5CFEDA8}">
      <dgm:prSet/>
      <dgm:spPr/>
      <dgm:t>
        <a:bodyPr/>
        <a:lstStyle/>
        <a:p>
          <a:r>
            <a:rPr lang="en-US" dirty="0"/>
            <a:t>Step 2: </a:t>
          </a:r>
        </a:p>
        <a:p>
          <a:r>
            <a:rPr lang="en-US" dirty="0"/>
            <a:t>Proof of Citizenship/Lawful </a:t>
          </a:r>
          <a:r>
            <a:rPr lang="en-US" dirty="0">
              <a:latin typeface="Rockwell" panose="02060603020205020403"/>
            </a:rPr>
            <a:t>Immigration</a:t>
          </a:r>
          <a:r>
            <a:rPr lang="en-US" dirty="0"/>
            <a:t> Status</a:t>
          </a:r>
        </a:p>
      </dgm:t>
    </dgm:pt>
    <dgm:pt modelId="{BF65A759-FF84-498C-8751-548C802ECB4A}" type="parTrans" cxnId="{3A291FE0-F57F-4A81-80CE-1DE5A0F75F27}">
      <dgm:prSet/>
      <dgm:spPr/>
      <dgm:t>
        <a:bodyPr/>
        <a:lstStyle/>
        <a:p>
          <a:endParaRPr lang="en-US"/>
        </a:p>
      </dgm:t>
    </dgm:pt>
    <dgm:pt modelId="{94C38905-8C62-4E0E-907E-515C79DA6D25}" type="sibTrans" cxnId="{3A291FE0-F57F-4A81-80CE-1DE5A0F75F27}">
      <dgm:prSet/>
      <dgm:spPr/>
      <dgm:t>
        <a:bodyPr/>
        <a:lstStyle/>
        <a:p>
          <a:endParaRPr lang="en-US" dirty="0"/>
        </a:p>
      </dgm:t>
    </dgm:pt>
    <dgm:pt modelId="{0704F1C7-FBAE-49D2-A4F3-A0C4A0CDFC05}">
      <dgm:prSet/>
      <dgm:spPr/>
      <dgm:t>
        <a:bodyPr/>
        <a:lstStyle/>
        <a:p>
          <a:r>
            <a:rPr lang="en-US" dirty="0"/>
            <a:t>Step 3:</a:t>
          </a:r>
        </a:p>
        <a:p>
          <a:r>
            <a:rPr lang="en-US" dirty="0"/>
            <a:t>Documentation of Florida Residency</a:t>
          </a:r>
        </a:p>
      </dgm:t>
    </dgm:pt>
    <dgm:pt modelId="{62137F94-6C71-4448-AAC8-DD23E27B8EDD}" type="parTrans" cxnId="{AFEF0D1D-4FDF-4474-B15A-12115C2C2C01}">
      <dgm:prSet/>
      <dgm:spPr/>
      <dgm:t>
        <a:bodyPr/>
        <a:lstStyle/>
        <a:p>
          <a:endParaRPr lang="en-US"/>
        </a:p>
      </dgm:t>
    </dgm:pt>
    <dgm:pt modelId="{06BF940C-5EE8-4F59-AAE1-FE1F370AF87C}" type="sibTrans" cxnId="{AFEF0D1D-4FDF-4474-B15A-12115C2C2C01}">
      <dgm:prSet/>
      <dgm:spPr/>
      <dgm:t>
        <a:bodyPr/>
        <a:lstStyle/>
        <a:p>
          <a:endParaRPr lang="en-US"/>
        </a:p>
      </dgm:t>
    </dgm:pt>
    <dgm:pt modelId="{F9AF2A7E-ABE4-4856-AB78-C761D27DB395}" type="pres">
      <dgm:prSet presAssocID="{1201BBDC-698B-487D-AA30-E70EB3D0547E}" presName="Name0" presStyleCnt="0">
        <dgm:presLayoutVars>
          <dgm:dir/>
          <dgm:resizeHandles val="exact"/>
        </dgm:presLayoutVars>
      </dgm:prSet>
      <dgm:spPr/>
    </dgm:pt>
    <dgm:pt modelId="{96DDAD76-B1FE-4F8F-A9D2-984A1C80E382}" type="pres">
      <dgm:prSet presAssocID="{6D032845-0ED8-4A83-9AA3-A678A739986B}" presName="node" presStyleLbl="node1" presStyleIdx="0" presStyleCnt="3">
        <dgm:presLayoutVars>
          <dgm:bulletEnabled val="1"/>
        </dgm:presLayoutVars>
      </dgm:prSet>
      <dgm:spPr/>
    </dgm:pt>
    <dgm:pt modelId="{617EA6F8-8DE8-4912-8787-CA69E3FDC970}" type="pres">
      <dgm:prSet presAssocID="{DC87D7BB-7379-4348-A388-1583A4B2FD17}" presName="sibTrans" presStyleLbl="sibTrans1D1" presStyleIdx="0" presStyleCnt="2"/>
      <dgm:spPr/>
    </dgm:pt>
    <dgm:pt modelId="{F3DE7403-751E-47B9-B8D9-D2E27C6EF6B8}" type="pres">
      <dgm:prSet presAssocID="{DC87D7BB-7379-4348-A388-1583A4B2FD17}" presName="connectorText" presStyleLbl="sibTrans1D1" presStyleIdx="0" presStyleCnt="2"/>
      <dgm:spPr/>
    </dgm:pt>
    <dgm:pt modelId="{3C21C006-1D7D-4E89-8A9A-0B4605DD1D56}" type="pres">
      <dgm:prSet presAssocID="{225F7F17-8D46-4B35-B2E2-4D5AA5CFEDA8}" presName="node" presStyleLbl="node1" presStyleIdx="1" presStyleCnt="3">
        <dgm:presLayoutVars>
          <dgm:bulletEnabled val="1"/>
        </dgm:presLayoutVars>
      </dgm:prSet>
      <dgm:spPr/>
    </dgm:pt>
    <dgm:pt modelId="{5737F86A-6753-4F8F-8FC2-D0EED79E2095}" type="pres">
      <dgm:prSet presAssocID="{94C38905-8C62-4E0E-907E-515C79DA6D25}" presName="sibTrans" presStyleLbl="sibTrans1D1" presStyleIdx="1" presStyleCnt="2"/>
      <dgm:spPr/>
    </dgm:pt>
    <dgm:pt modelId="{FF714FA8-F4F5-4D81-9E62-2FA20F915AA7}" type="pres">
      <dgm:prSet presAssocID="{94C38905-8C62-4E0E-907E-515C79DA6D25}" presName="connectorText" presStyleLbl="sibTrans1D1" presStyleIdx="1" presStyleCnt="2"/>
      <dgm:spPr/>
    </dgm:pt>
    <dgm:pt modelId="{C1F90D76-7C9D-4C23-B2F1-686444FE06F6}" type="pres">
      <dgm:prSet presAssocID="{0704F1C7-FBAE-49D2-A4F3-A0C4A0CDFC05}" presName="node" presStyleLbl="node1" presStyleIdx="2" presStyleCnt="3">
        <dgm:presLayoutVars>
          <dgm:bulletEnabled val="1"/>
        </dgm:presLayoutVars>
      </dgm:prSet>
      <dgm:spPr/>
    </dgm:pt>
  </dgm:ptLst>
  <dgm:cxnLst>
    <dgm:cxn modelId="{AFEF0D1D-4FDF-4474-B15A-12115C2C2C01}" srcId="{1201BBDC-698B-487D-AA30-E70EB3D0547E}" destId="{0704F1C7-FBAE-49D2-A4F3-A0C4A0CDFC05}" srcOrd="2" destOrd="0" parTransId="{62137F94-6C71-4448-AAC8-DD23E27B8EDD}" sibTransId="{06BF940C-5EE8-4F59-AAE1-FE1F370AF87C}"/>
    <dgm:cxn modelId="{F5AE2B21-F487-4F0C-B9BC-D078180B8014}" type="presOf" srcId="{DC87D7BB-7379-4348-A388-1583A4B2FD17}" destId="{617EA6F8-8DE8-4912-8787-CA69E3FDC970}" srcOrd="0" destOrd="0" presId="urn:microsoft.com/office/officeart/2016/7/layout/RepeatingBendingProcessNew"/>
    <dgm:cxn modelId="{C1DFA76C-A062-4798-90EA-B0B1893A061F}" type="presOf" srcId="{6D032845-0ED8-4A83-9AA3-A678A739986B}" destId="{96DDAD76-B1FE-4F8F-A9D2-984A1C80E382}" srcOrd="0" destOrd="0" presId="urn:microsoft.com/office/officeart/2016/7/layout/RepeatingBendingProcessNew"/>
    <dgm:cxn modelId="{5AD04250-9E42-4C8F-AA85-FB0443E60830}" type="presOf" srcId="{0704F1C7-FBAE-49D2-A4F3-A0C4A0CDFC05}" destId="{C1F90D76-7C9D-4C23-B2F1-686444FE06F6}" srcOrd="0" destOrd="0" presId="urn:microsoft.com/office/officeart/2016/7/layout/RepeatingBendingProcessNew"/>
    <dgm:cxn modelId="{F2DEE855-9B66-42A6-97BC-C1CEA57ED03E}" type="presOf" srcId="{94C38905-8C62-4E0E-907E-515C79DA6D25}" destId="{FF714FA8-F4F5-4D81-9E62-2FA20F915AA7}" srcOrd="1" destOrd="0" presId="urn:microsoft.com/office/officeart/2016/7/layout/RepeatingBendingProcessNew"/>
    <dgm:cxn modelId="{4F2F2981-4323-4829-B51E-2D2BD07BA288}" type="presOf" srcId="{225F7F17-8D46-4B35-B2E2-4D5AA5CFEDA8}" destId="{3C21C006-1D7D-4E89-8A9A-0B4605DD1D56}" srcOrd="0" destOrd="0" presId="urn:microsoft.com/office/officeart/2016/7/layout/RepeatingBendingProcessNew"/>
    <dgm:cxn modelId="{B1A8A3A5-799D-427F-901B-5E89DE15892C}" type="presOf" srcId="{1201BBDC-698B-487D-AA30-E70EB3D0547E}" destId="{F9AF2A7E-ABE4-4856-AB78-C761D27DB395}" srcOrd="0" destOrd="0" presId="urn:microsoft.com/office/officeart/2016/7/layout/RepeatingBendingProcessNew"/>
    <dgm:cxn modelId="{86C5A5C6-D95F-4922-AFDB-1F41B0B63326}" type="presOf" srcId="{94C38905-8C62-4E0E-907E-515C79DA6D25}" destId="{5737F86A-6753-4F8F-8FC2-D0EED79E2095}" srcOrd="0" destOrd="0" presId="urn:microsoft.com/office/officeart/2016/7/layout/RepeatingBendingProcessNew"/>
    <dgm:cxn modelId="{3A291FE0-F57F-4A81-80CE-1DE5A0F75F27}" srcId="{1201BBDC-698B-487D-AA30-E70EB3D0547E}" destId="{225F7F17-8D46-4B35-B2E2-4D5AA5CFEDA8}" srcOrd="1" destOrd="0" parTransId="{BF65A759-FF84-498C-8751-548C802ECB4A}" sibTransId="{94C38905-8C62-4E0E-907E-515C79DA6D25}"/>
    <dgm:cxn modelId="{CD789EE0-0240-4DF8-946C-6E446ED8F78C}" srcId="{1201BBDC-698B-487D-AA30-E70EB3D0547E}" destId="{6D032845-0ED8-4A83-9AA3-A678A739986B}" srcOrd="0" destOrd="0" parTransId="{B50037D4-B763-4E0F-8DB1-B118B9820CB8}" sibTransId="{DC87D7BB-7379-4348-A388-1583A4B2FD17}"/>
    <dgm:cxn modelId="{83D485F8-CB7C-4F2B-BF03-931544915575}" type="presOf" srcId="{DC87D7BB-7379-4348-A388-1583A4B2FD17}" destId="{F3DE7403-751E-47B9-B8D9-D2E27C6EF6B8}" srcOrd="1" destOrd="0" presId="urn:microsoft.com/office/officeart/2016/7/layout/RepeatingBendingProcessNew"/>
    <dgm:cxn modelId="{D94D2BE9-9CA9-4664-BBBE-6416EC1D8D58}" type="presParOf" srcId="{F9AF2A7E-ABE4-4856-AB78-C761D27DB395}" destId="{96DDAD76-B1FE-4F8F-A9D2-984A1C80E382}" srcOrd="0" destOrd="0" presId="urn:microsoft.com/office/officeart/2016/7/layout/RepeatingBendingProcessNew"/>
    <dgm:cxn modelId="{A9267C5C-9A13-48BE-AB0D-BB73B544BE72}" type="presParOf" srcId="{F9AF2A7E-ABE4-4856-AB78-C761D27DB395}" destId="{617EA6F8-8DE8-4912-8787-CA69E3FDC970}" srcOrd="1" destOrd="0" presId="urn:microsoft.com/office/officeart/2016/7/layout/RepeatingBendingProcessNew"/>
    <dgm:cxn modelId="{07A540BD-C828-450D-AFE3-CC72A3AF1274}" type="presParOf" srcId="{617EA6F8-8DE8-4912-8787-CA69E3FDC970}" destId="{F3DE7403-751E-47B9-B8D9-D2E27C6EF6B8}" srcOrd="0" destOrd="0" presId="urn:microsoft.com/office/officeart/2016/7/layout/RepeatingBendingProcessNew"/>
    <dgm:cxn modelId="{EE0979B0-768F-457A-A81B-E5CFF8DC9EC5}" type="presParOf" srcId="{F9AF2A7E-ABE4-4856-AB78-C761D27DB395}" destId="{3C21C006-1D7D-4E89-8A9A-0B4605DD1D56}" srcOrd="2" destOrd="0" presId="urn:microsoft.com/office/officeart/2016/7/layout/RepeatingBendingProcessNew"/>
    <dgm:cxn modelId="{1D8063BA-0479-49BA-B58D-4FEF6FD1A477}" type="presParOf" srcId="{F9AF2A7E-ABE4-4856-AB78-C761D27DB395}" destId="{5737F86A-6753-4F8F-8FC2-D0EED79E2095}" srcOrd="3" destOrd="0" presId="urn:microsoft.com/office/officeart/2016/7/layout/RepeatingBendingProcessNew"/>
    <dgm:cxn modelId="{6EF37242-431B-4784-B614-DE4DB87F5E51}" type="presParOf" srcId="{5737F86A-6753-4F8F-8FC2-D0EED79E2095}" destId="{FF714FA8-F4F5-4D81-9E62-2FA20F915AA7}" srcOrd="0" destOrd="0" presId="urn:microsoft.com/office/officeart/2016/7/layout/RepeatingBendingProcessNew"/>
    <dgm:cxn modelId="{125DDB07-E21D-4A37-B769-9BF161903764}" type="presParOf" srcId="{F9AF2A7E-ABE4-4856-AB78-C761D27DB395}" destId="{C1F90D76-7C9D-4C23-B2F1-686444FE06F6}" srcOrd="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83918C0-3F8B-4784-A0BF-C73FFD1C55BD}"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62E27E34-E20F-4558-B795-51E5D4B37552}">
      <dgm:prSet/>
      <dgm:spPr/>
      <dgm:t>
        <a:bodyPr/>
        <a:lstStyle/>
        <a:p>
          <a:pPr>
            <a:lnSpc>
              <a:spcPct val="100000"/>
            </a:lnSpc>
          </a:pPr>
          <a:r>
            <a:rPr lang="en-US" dirty="0"/>
            <a:t>Please contact a program counselor with individualized questions in </a:t>
          </a:r>
          <a:r>
            <a:rPr lang="en-US"/>
            <a:t>the </a:t>
          </a:r>
        </a:p>
        <a:p>
          <a:pPr>
            <a:lnSpc>
              <a:spcPct val="100000"/>
            </a:lnSpc>
          </a:pPr>
          <a:r>
            <a:rPr lang="en-US" dirty="0"/>
            <a:t>ATC Office of Student Affairs:</a:t>
          </a:r>
        </a:p>
        <a:p>
          <a:pPr>
            <a:lnSpc>
              <a:spcPct val="100000"/>
            </a:lnSpc>
          </a:pPr>
          <a:r>
            <a:rPr lang="en-US" dirty="0"/>
            <a:t>Main campus: building 10</a:t>
          </a:r>
        </a:p>
        <a:p>
          <a:pPr>
            <a:lnSpc>
              <a:spcPct val="100000"/>
            </a:lnSpc>
          </a:pPr>
          <a:r>
            <a:rPr lang="en-US" dirty="0"/>
            <a:t>Arthur Ashe, Jr. campus: building 2 </a:t>
          </a:r>
        </a:p>
      </dgm:t>
    </dgm:pt>
    <dgm:pt modelId="{1DE99848-BA22-44E6-ADFC-B328C8F71106}" type="parTrans" cxnId="{ABB3E95D-32C1-4AFC-BE55-5E987604239C}">
      <dgm:prSet/>
      <dgm:spPr/>
      <dgm:t>
        <a:bodyPr/>
        <a:lstStyle/>
        <a:p>
          <a:endParaRPr lang="en-US"/>
        </a:p>
      </dgm:t>
    </dgm:pt>
    <dgm:pt modelId="{0484CB05-9564-421D-A1F1-6BF74DC646F7}" type="sibTrans" cxnId="{ABB3E95D-32C1-4AFC-BE55-5E987604239C}">
      <dgm:prSet/>
      <dgm:spPr/>
      <dgm:t>
        <a:bodyPr/>
        <a:lstStyle/>
        <a:p>
          <a:endParaRPr lang="en-US"/>
        </a:p>
      </dgm:t>
    </dgm:pt>
    <dgm:pt modelId="{C251E4DD-BF8F-4D0B-B401-758986E2B1B8}">
      <dgm:prSet/>
      <dgm:spPr/>
      <dgm:t>
        <a:bodyPr/>
        <a:lstStyle/>
        <a:p>
          <a:pPr>
            <a:lnSpc>
              <a:spcPct val="100000"/>
            </a:lnSpc>
          </a:pPr>
          <a:r>
            <a:rPr lang="en-US" dirty="0"/>
            <a:t>Office of Student Affairs                       </a:t>
          </a:r>
        </a:p>
        <a:p>
          <a:pPr>
            <a:lnSpc>
              <a:spcPct val="100000"/>
            </a:lnSpc>
          </a:pPr>
          <a:r>
            <a:rPr lang="en-US" dirty="0"/>
            <a:t>Main campus: 754-321-5200</a:t>
          </a:r>
        </a:p>
        <a:p>
          <a:pPr>
            <a:lnSpc>
              <a:spcPct val="100000"/>
            </a:lnSpc>
          </a:pPr>
          <a:r>
            <a:rPr lang="en-US" dirty="0"/>
            <a:t>Arthur Ashe, Jr. campus: 754-322-2800</a:t>
          </a:r>
        </a:p>
      </dgm:t>
    </dgm:pt>
    <dgm:pt modelId="{575E2B0C-6359-40A8-A920-A57423B2CF6C}" type="parTrans" cxnId="{BA6C8315-38A9-47C0-87E3-547935201ACA}">
      <dgm:prSet/>
      <dgm:spPr/>
      <dgm:t>
        <a:bodyPr/>
        <a:lstStyle/>
        <a:p>
          <a:endParaRPr lang="en-US"/>
        </a:p>
      </dgm:t>
    </dgm:pt>
    <dgm:pt modelId="{FD431638-0075-42D7-B4EB-82256B211E94}" type="sibTrans" cxnId="{BA6C8315-38A9-47C0-87E3-547935201ACA}">
      <dgm:prSet/>
      <dgm:spPr/>
      <dgm:t>
        <a:bodyPr/>
        <a:lstStyle/>
        <a:p>
          <a:endParaRPr lang="en-US"/>
        </a:p>
      </dgm:t>
    </dgm:pt>
    <dgm:pt modelId="{323DA39C-C76C-4849-8CC9-8A67C18600FF}">
      <dgm:prSet/>
      <dgm:spPr/>
      <dgm:t>
        <a:bodyPr/>
        <a:lstStyle/>
        <a:p>
          <a:pPr>
            <a:lnSpc>
              <a:spcPct val="100000"/>
            </a:lnSpc>
          </a:pPr>
          <a:r>
            <a:rPr lang="en-US" dirty="0"/>
            <a:t>Appointment system:  </a:t>
          </a:r>
          <a:r>
            <a:rPr lang="en-US" b="1" i="1" u="sng" dirty="0">
              <a:hlinkClick xmlns:r="http://schemas.openxmlformats.org/officeDocument/2006/relationships" r:id="rId1"/>
            </a:rPr>
            <a:t>https://kiosk.na6.qless.com/kiosk/app/home/16</a:t>
          </a:r>
          <a:r>
            <a:rPr lang="en-US" b="1" i="1" dirty="0"/>
            <a:t>    </a:t>
          </a:r>
          <a:endParaRPr lang="en-US" dirty="0"/>
        </a:p>
      </dgm:t>
    </dgm:pt>
    <dgm:pt modelId="{EF02C128-3A7B-4630-804F-2126ED76745C}" type="parTrans" cxnId="{E129A674-CB1A-4C7C-B437-3D9D2E06914A}">
      <dgm:prSet/>
      <dgm:spPr/>
      <dgm:t>
        <a:bodyPr/>
        <a:lstStyle/>
        <a:p>
          <a:endParaRPr lang="en-US"/>
        </a:p>
      </dgm:t>
    </dgm:pt>
    <dgm:pt modelId="{B61A10DF-7BB5-49AC-9F2C-6089E780A751}" type="sibTrans" cxnId="{E129A674-CB1A-4C7C-B437-3D9D2E06914A}">
      <dgm:prSet/>
      <dgm:spPr/>
      <dgm:t>
        <a:bodyPr/>
        <a:lstStyle/>
        <a:p>
          <a:endParaRPr lang="en-US"/>
        </a:p>
      </dgm:t>
    </dgm:pt>
    <dgm:pt modelId="{838234D9-F199-47EE-9B59-AA6C15D9C831}" type="pres">
      <dgm:prSet presAssocID="{683918C0-3F8B-4784-A0BF-C73FFD1C55BD}" presName="root" presStyleCnt="0">
        <dgm:presLayoutVars>
          <dgm:dir/>
          <dgm:resizeHandles val="exact"/>
        </dgm:presLayoutVars>
      </dgm:prSet>
      <dgm:spPr/>
    </dgm:pt>
    <dgm:pt modelId="{4C8CAD29-2FBA-45DD-9D22-771954984C83}" type="pres">
      <dgm:prSet presAssocID="{62E27E34-E20F-4558-B795-51E5D4B37552}" presName="compNode" presStyleCnt="0"/>
      <dgm:spPr/>
    </dgm:pt>
    <dgm:pt modelId="{CBCD7C14-50C0-422A-A298-220C0B60EF98}" type="pres">
      <dgm:prSet presAssocID="{62E27E34-E20F-4558-B795-51E5D4B37552}"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Classroom"/>
        </a:ext>
      </dgm:extLst>
    </dgm:pt>
    <dgm:pt modelId="{7CC40103-8289-4886-A8CA-6239A12EA329}" type="pres">
      <dgm:prSet presAssocID="{62E27E34-E20F-4558-B795-51E5D4B37552}" presName="spaceRect" presStyleCnt="0"/>
      <dgm:spPr/>
    </dgm:pt>
    <dgm:pt modelId="{552CE330-C27D-4D2B-BC3D-A923DF82AB4F}" type="pres">
      <dgm:prSet presAssocID="{62E27E34-E20F-4558-B795-51E5D4B37552}" presName="textRect" presStyleLbl="revTx" presStyleIdx="0" presStyleCnt="3" custScaleX="105340">
        <dgm:presLayoutVars>
          <dgm:chMax val="1"/>
          <dgm:chPref val="1"/>
        </dgm:presLayoutVars>
      </dgm:prSet>
      <dgm:spPr/>
    </dgm:pt>
    <dgm:pt modelId="{A0341FAE-9D0D-4C31-B4DF-E09A68AA4BF9}" type="pres">
      <dgm:prSet presAssocID="{0484CB05-9564-421D-A1F1-6BF74DC646F7}" presName="sibTrans" presStyleCnt="0"/>
      <dgm:spPr/>
    </dgm:pt>
    <dgm:pt modelId="{CB3C7FCC-FA97-4B79-BA3A-624986BFCBE5}" type="pres">
      <dgm:prSet presAssocID="{C251E4DD-BF8F-4D0B-B401-758986E2B1B8}" presName="compNode" presStyleCnt="0"/>
      <dgm:spPr/>
    </dgm:pt>
    <dgm:pt modelId="{650E97DD-E1FC-4888-90D4-0F02155A334C}" type="pres">
      <dgm:prSet presAssocID="{C251E4DD-BF8F-4D0B-B401-758986E2B1B8}"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Receiver"/>
        </a:ext>
      </dgm:extLst>
    </dgm:pt>
    <dgm:pt modelId="{DB7D5685-F19A-4B79-A506-0DECAFF575BC}" type="pres">
      <dgm:prSet presAssocID="{C251E4DD-BF8F-4D0B-B401-758986E2B1B8}" presName="spaceRect" presStyleCnt="0"/>
      <dgm:spPr/>
    </dgm:pt>
    <dgm:pt modelId="{A107B2C5-7134-45EA-A0A3-2AE228E8920F}" type="pres">
      <dgm:prSet presAssocID="{C251E4DD-BF8F-4D0B-B401-758986E2B1B8}" presName="textRect" presStyleLbl="revTx" presStyleIdx="1" presStyleCnt="3">
        <dgm:presLayoutVars>
          <dgm:chMax val="1"/>
          <dgm:chPref val="1"/>
        </dgm:presLayoutVars>
      </dgm:prSet>
      <dgm:spPr/>
    </dgm:pt>
    <dgm:pt modelId="{B0D9DE95-BF91-4FA1-87D7-322DE3E4D6FC}" type="pres">
      <dgm:prSet presAssocID="{FD431638-0075-42D7-B4EB-82256B211E94}" presName="sibTrans" presStyleCnt="0"/>
      <dgm:spPr/>
    </dgm:pt>
    <dgm:pt modelId="{C15D1481-1B8B-4E92-9287-9A1ED7A2D3D7}" type="pres">
      <dgm:prSet presAssocID="{323DA39C-C76C-4849-8CC9-8A67C18600FF}" presName="compNode" presStyleCnt="0"/>
      <dgm:spPr/>
    </dgm:pt>
    <dgm:pt modelId="{857FE127-8040-4460-955A-59BEE6310AF9}" type="pres">
      <dgm:prSet presAssocID="{323DA39C-C76C-4849-8CC9-8A67C18600FF}"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Daily Calendar"/>
        </a:ext>
      </dgm:extLst>
    </dgm:pt>
    <dgm:pt modelId="{CF288F87-B4B3-4311-AEAF-BF2B2B797BDD}" type="pres">
      <dgm:prSet presAssocID="{323DA39C-C76C-4849-8CC9-8A67C18600FF}" presName="spaceRect" presStyleCnt="0"/>
      <dgm:spPr/>
    </dgm:pt>
    <dgm:pt modelId="{8CD30806-988F-4EE2-8620-FFD0E9D0E592}" type="pres">
      <dgm:prSet presAssocID="{323DA39C-C76C-4849-8CC9-8A67C18600FF}" presName="textRect" presStyleLbl="revTx" presStyleIdx="2" presStyleCnt="3" custScaleX="130663">
        <dgm:presLayoutVars>
          <dgm:chMax val="1"/>
          <dgm:chPref val="1"/>
        </dgm:presLayoutVars>
      </dgm:prSet>
      <dgm:spPr/>
    </dgm:pt>
  </dgm:ptLst>
  <dgm:cxnLst>
    <dgm:cxn modelId="{BA6C8315-38A9-47C0-87E3-547935201ACA}" srcId="{683918C0-3F8B-4784-A0BF-C73FFD1C55BD}" destId="{C251E4DD-BF8F-4D0B-B401-758986E2B1B8}" srcOrd="1" destOrd="0" parTransId="{575E2B0C-6359-40A8-A920-A57423B2CF6C}" sibTransId="{FD431638-0075-42D7-B4EB-82256B211E94}"/>
    <dgm:cxn modelId="{37678715-DBAB-4CAD-AB69-40EC01FA4D19}" type="presOf" srcId="{62E27E34-E20F-4558-B795-51E5D4B37552}" destId="{552CE330-C27D-4D2B-BC3D-A923DF82AB4F}" srcOrd="0" destOrd="0" presId="urn:microsoft.com/office/officeart/2018/2/layout/IconLabelList"/>
    <dgm:cxn modelId="{ABB3E95D-32C1-4AFC-BE55-5E987604239C}" srcId="{683918C0-3F8B-4784-A0BF-C73FFD1C55BD}" destId="{62E27E34-E20F-4558-B795-51E5D4B37552}" srcOrd="0" destOrd="0" parTransId="{1DE99848-BA22-44E6-ADFC-B328C8F71106}" sibTransId="{0484CB05-9564-421D-A1F1-6BF74DC646F7}"/>
    <dgm:cxn modelId="{B942D86E-1C8A-4096-8F3F-4E51EE26D43C}" type="presOf" srcId="{323DA39C-C76C-4849-8CC9-8A67C18600FF}" destId="{8CD30806-988F-4EE2-8620-FFD0E9D0E592}" srcOrd="0" destOrd="0" presId="urn:microsoft.com/office/officeart/2018/2/layout/IconLabelList"/>
    <dgm:cxn modelId="{E129A674-CB1A-4C7C-B437-3D9D2E06914A}" srcId="{683918C0-3F8B-4784-A0BF-C73FFD1C55BD}" destId="{323DA39C-C76C-4849-8CC9-8A67C18600FF}" srcOrd="2" destOrd="0" parTransId="{EF02C128-3A7B-4630-804F-2126ED76745C}" sibTransId="{B61A10DF-7BB5-49AC-9F2C-6089E780A751}"/>
    <dgm:cxn modelId="{AA9FDF97-263F-4AE4-9846-A9FC7303BF68}" type="presOf" srcId="{683918C0-3F8B-4784-A0BF-C73FFD1C55BD}" destId="{838234D9-F199-47EE-9B59-AA6C15D9C831}" srcOrd="0" destOrd="0" presId="urn:microsoft.com/office/officeart/2018/2/layout/IconLabelList"/>
    <dgm:cxn modelId="{F43662A1-488E-4F6D-A5B7-7D6AFAF7EF4E}" type="presOf" srcId="{C251E4DD-BF8F-4D0B-B401-758986E2B1B8}" destId="{A107B2C5-7134-45EA-A0A3-2AE228E8920F}" srcOrd="0" destOrd="0" presId="urn:microsoft.com/office/officeart/2018/2/layout/IconLabelList"/>
    <dgm:cxn modelId="{675316B3-98F3-48FA-84DC-EE0B407CBBDA}" type="presParOf" srcId="{838234D9-F199-47EE-9B59-AA6C15D9C831}" destId="{4C8CAD29-2FBA-45DD-9D22-771954984C83}" srcOrd="0" destOrd="0" presId="urn:microsoft.com/office/officeart/2018/2/layout/IconLabelList"/>
    <dgm:cxn modelId="{D7A637E1-A037-4267-B74C-8F0AF73182D5}" type="presParOf" srcId="{4C8CAD29-2FBA-45DD-9D22-771954984C83}" destId="{CBCD7C14-50C0-422A-A298-220C0B60EF98}" srcOrd="0" destOrd="0" presId="urn:microsoft.com/office/officeart/2018/2/layout/IconLabelList"/>
    <dgm:cxn modelId="{EB845C83-8B3D-42C4-8637-46596B7EAB24}" type="presParOf" srcId="{4C8CAD29-2FBA-45DD-9D22-771954984C83}" destId="{7CC40103-8289-4886-A8CA-6239A12EA329}" srcOrd="1" destOrd="0" presId="urn:microsoft.com/office/officeart/2018/2/layout/IconLabelList"/>
    <dgm:cxn modelId="{55211F6D-AE15-4612-9552-8E33F5A4C82E}" type="presParOf" srcId="{4C8CAD29-2FBA-45DD-9D22-771954984C83}" destId="{552CE330-C27D-4D2B-BC3D-A923DF82AB4F}" srcOrd="2" destOrd="0" presId="urn:microsoft.com/office/officeart/2018/2/layout/IconLabelList"/>
    <dgm:cxn modelId="{68C836E0-F20E-4D49-A6DE-A548E432FC35}" type="presParOf" srcId="{838234D9-F199-47EE-9B59-AA6C15D9C831}" destId="{A0341FAE-9D0D-4C31-B4DF-E09A68AA4BF9}" srcOrd="1" destOrd="0" presId="urn:microsoft.com/office/officeart/2018/2/layout/IconLabelList"/>
    <dgm:cxn modelId="{3DA944B1-214A-46C3-B9DF-CEF5D6C697CA}" type="presParOf" srcId="{838234D9-F199-47EE-9B59-AA6C15D9C831}" destId="{CB3C7FCC-FA97-4B79-BA3A-624986BFCBE5}" srcOrd="2" destOrd="0" presId="urn:microsoft.com/office/officeart/2018/2/layout/IconLabelList"/>
    <dgm:cxn modelId="{D4606AA4-395E-4836-B747-E3701B14F9A5}" type="presParOf" srcId="{CB3C7FCC-FA97-4B79-BA3A-624986BFCBE5}" destId="{650E97DD-E1FC-4888-90D4-0F02155A334C}" srcOrd="0" destOrd="0" presId="urn:microsoft.com/office/officeart/2018/2/layout/IconLabelList"/>
    <dgm:cxn modelId="{A80F86ED-C36E-4B32-87B9-261A4D7A8E3C}" type="presParOf" srcId="{CB3C7FCC-FA97-4B79-BA3A-624986BFCBE5}" destId="{DB7D5685-F19A-4B79-A506-0DECAFF575BC}" srcOrd="1" destOrd="0" presId="urn:microsoft.com/office/officeart/2018/2/layout/IconLabelList"/>
    <dgm:cxn modelId="{C5ECFEAE-334E-43FA-BD13-D0D43EB617B9}" type="presParOf" srcId="{CB3C7FCC-FA97-4B79-BA3A-624986BFCBE5}" destId="{A107B2C5-7134-45EA-A0A3-2AE228E8920F}" srcOrd="2" destOrd="0" presId="urn:microsoft.com/office/officeart/2018/2/layout/IconLabelList"/>
    <dgm:cxn modelId="{973015BD-8771-4264-85D6-CC3FED233A8F}" type="presParOf" srcId="{838234D9-F199-47EE-9B59-AA6C15D9C831}" destId="{B0D9DE95-BF91-4FA1-87D7-322DE3E4D6FC}" srcOrd="3" destOrd="0" presId="urn:microsoft.com/office/officeart/2018/2/layout/IconLabelList"/>
    <dgm:cxn modelId="{487E604A-52DC-419F-9766-FC571D873A94}" type="presParOf" srcId="{838234D9-F199-47EE-9B59-AA6C15D9C831}" destId="{C15D1481-1B8B-4E92-9287-9A1ED7A2D3D7}" srcOrd="4" destOrd="0" presId="urn:microsoft.com/office/officeart/2018/2/layout/IconLabelList"/>
    <dgm:cxn modelId="{65D4668B-56C1-464F-A1FD-1ACC6EA20AB8}" type="presParOf" srcId="{C15D1481-1B8B-4E92-9287-9A1ED7A2D3D7}" destId="{857FE127-8040-4460-955A-59BEE6310AF9}" srcOrd="0" destOrd="0" presId="urn:microsoft.com/office/officeart/2018/2/layout/IconLabelList"/>
    <dgm:cxn modelId="{B93DED2D-6658-4D50-A1E4-2940E965DDC7}" type="presParOf" srcId="{C15D1481-1B8B-4E92-9287-9A1ED7A2D3D7}" destId="{CF288F87-B4B3-4311-AEAF-BF2B2B797BDD}" srcOrd="1" destOrd="0" presId="urn:microsoft.com/office/officeart/2018/2/layout/IconLabelList"/>
    <dgm:cxn modelId="{7D9EE625-46BE-489D-B808-996F72D3CB04}" type="presParOf" srcId="{C15D1481-1B8B-4E92-9287-9A1ED7A2D3D7}" destId="{8CD30806-988F-4EE2-8620-FFD0E9D0E59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56FCBF-0CAE-46A5-A6BF-B4CCF9A2BC2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D004D4F-048D-4B46-9DF4-324D828DD253}">
      <dgm:prSet/>
      <dgm:spPr/>
      <dgm:t>
        <a:bodyPr/>
        <a:lstStyle/>
        <a:p>
          <a:pPr rtl="0"/>
          <a:r>
            <a:rPr lang="en-US" dirty="0"/>
            <a:t>I am a qualified beneficiary under the terms of the Florida Prepaid College Program</a:t>
          </a:r>
          <a:r>
            <a:rPr lang="en-US" dirty="0">
              <a:latin typeface="Rockwell" panose="02060603020205020403"/>
            </a:rPr>
            <a:t>. </a:t>
          </a:r>
          <a:endParaRPr lang="en-US" dirty="0"/>
        </a:p>
      </dgm:t>
    </dgm:pt>
    <dgm:pt modelId="{6F1E556D-4D34-48CC-8FD6-C76B2308A2B1}" type="parTrans" cxnId="{0C7023F5-6A9C-4D13-83D9-EC78812EA6E4}">
      <dgm:prSet/>
      <dgm:spPr/>
      <dgm:t>
        <a:bodyPr/>
        <a:lstStyle/>
        <a:p>
          <a:endParaRPr lang="en-US"/>
        </a:p>
      </dgm:t>
    </dgm:pt>
    <dgm:pt modelId="{5EF4CF75-EE16-4587-8518-829820622EC8}" type="sibTrans" cxnId="{0C7023F5-6A9C-4D13-83D9-EC78812EA6E4}">
      <dgm:prSet/>
      <dgm:spPr/>
      <dgm:t>
        <a:bodyPr/>
        <a:lstStyle/>
        <a:p>
          <a:endParaRPr lang="en-US"/>
        </a:p>
      </dgm:t>
    </dgm:pt>
    <dgm:pt modelId="{4E2F0C94-1833-4F6A-B3C9-D6378C59F1E4}">
      <dgm:prSet/>
      <dgm:spPr/>
      <dgm:t>
        <a:bodyPr/>
        <a:lstStyle/>
        <a:p>
          <a:pPr rtl="0"/>
          <a:r>
            <a:rPr lang="en-US" dirty="0"/>
            <a:t>I am married to a person who has maintained legal residence in Florida for at least the past 12 consecutive months.</a:t>
          </a:r>
          <a:r>
            <a:rPr lang="en-US" dirty="0">
              <a:latin typeface="Rockwell" panose="02060603020205020403"/>
            </a:rPr>
            <a:t> </a:t>
          </a:r>
          <a:endParaRPr lang="en-US" dirty="0"/>
        </a:p>
      </dgm:t>
    </dgm:pt>
    <dgm:pt modelId="{5ADF7767-6F27-483C-BC2E-FF3167938876}" type="parTrans" cxnId="{4AC6665E-4C61-4D6C-9459-1904E121B5E8}">
      <dgm:prSet/>
      <dgm:spPr/>
      <dgm:t>
        <a:bodyPr/>
        <a:lstStyle/>
        <a:p>
          <a:endParaRPr lang="en-US"/>
        </a:p>
      </dgm:t>
    </dgm:pt>
    <dgm:pt modelId="{36D9E906-1122-4F3E-BBE3-8B48DECB7D59}" type="sibTrans" cxnId="{4AC6665E-4C61-4D6C-9459-1904E121B5E8}">
      <dgm:prSet/>
      <dgm:spPr/>
      <dgm:t>
        <a:bodyPr/>
        <a:lstStyle/>
        <a:p>
          <a:endParaRPr lang="en-US"/>
        </a:p>
      </dgm:t>
    </dgm:pt>
    <dgm:pt modelId="{A7894D87-312C-413E-8E6B-BA6E0B116849}">
      <dgm:prSet/>
      <dgm:spPr/>
      <dgm:t>
        <a:bodyPr/>
        <a:lstStyle/>
        <a:p>
          <a:pPr rtl="0"/>
          <a:r>
            <a:rPr lang="en-US" dirty="0"/>
            <a:t>I was previously enrolled at a Florida state postsecondary institution and classified as a Florida resident for tuition purposes</a:t>
          </a:r>
          <a:r>
            <a:rPr lang="en-US" dirty="0">
              <a:latin typeface="Rockwell" panose="02060603020205020403"/>
            </a:rPr>
            <a:t> within the past 12 months.</a:t>
          </a:r>
          <a:endParaRPr lang="en-US" dirty="0"/>
        </a:p>
      </dgm:t>
    </dgm:pt>
    <dgm:pt modelId="{A1E18918-20EF-4B66-B9C5-BAD1ACD2EA15}" type="parTrans" cxnId="{56C59744-A8BA-4F96-9037-713716E281ED}">
      <dgm:prSet/>
      <dgm:spPr/>
      <dgm:t>
        <a:bodyPr/>
        <a:lstStyle/>
        <a:p>
          <a:endParaRPr lang="en-US"/>
        </a:p>
      </dgm:t>
    </dgm:pt>
    <dgm:pt modelId="{9FD051E4-57CF-48BE-B7AB-8A21FF7334EE}" type="sibTrans" cxnId="{56C59744-A8BA-4F96-9037-713716E281ED}">
      <dgm:prSet/>
      <dgm:spPr/>
      <dgm:t>
        <a:bodyPr/>
        <a:lstStyle/>
        <a:p>
          <a:endParaRPr lang="en-US"/>
        </a:p>
      </dgm:t>
    </dgm:pt>
    <dgm:pt modelId="{C6FC413F-1580-4218-B8FB-1C7B770F9C56}" type="pres">
      <dgm:prSet presAssocID="{9256FCBF-0CAE-46A5-A6BF-B4CCF9A2BC2D}" presName="diagram" presStyleCnt="0">
        <dgm:presLayoutVars>
          <dgm:dir/>
          <dgm:resizeHandles val="exact"/>
        </dgm:presLayoutVars>
      </dgm:prSet>
      <dgm:spPr/>
    </dgm:pt>
    <dgm:pt modelId="{B3C479B8-19C5-4005-B9ED-7B1F104208C1}" type="pres">
      <dgm:prSet presAssocID="{7D004D4F-048D-4B46-9DF4-324D828DD253}" presName="node" presStyleLbl="node1" presStyleIdx="0" presStyleCnt="3">
        <dgm:presLayoutVars>
          <dgm:bulletEnabled val="1"/>
        </dgm:presLayoutVars>
      </dgm:prSet>
      <dgm:spPr/>
    </dgm:pt>
    <dgm:pt modelId="{19B02382-019A-4705-910D-27DA30F7D081}" type="pres">
      <dgm:prSet presAssocID="{5EF4CF75-EE16-4587-8518-829820622EC8}" presName="sibTrans" presStyleCnt="0"/>
      <dgm:spPr/>
    </dgm:pt>
    <dgm:pt modelId="{B057A9AB-685E-47C2-8F04-E5DA52C1B43C}" type="pres">
      <dgm:prSet presAssocID="{4E2F0C94-1833-4F6A-B3C9-D6378C59F1E4}" presName="node" presStyleLbl="node1" presStyleIdx="1" presStyleCnt="3">
        <dgm:presLayoutVars>
          <dgm:bulletEnabled val="1"/>
        </dgm:presLayoutVars>
      </dgm:prSet>
      <dgm:spPr/>
    </dgm:pt>
    <dgm:pt modelId="{16CB61EF-F7FC-4819-BD49-9D96C9D1CE67}" type="pres">
      <dgm:prSet presAssocID="{36D9E906-1122-4F3E-BBE3-8B48DECB7D59}" presName="sibTrans" presStyleCnt="0"/>
      <dgm:spPr/>
    </dgm:pt>
    <dgm:pt modelId="{D25B5AA7-BCA8-4794-BC27-2ABF1E5D787A}" type="pres">
      <dgm:prSet presAssocID="{A7894D87-312C-413E-8E6B-BA6E0B116849}" presName="node" presStyleLbl="node1" presStyleIdx="2" presStyleCnt="3">
        <dgm:presLayoutVars>
          <dgm:bulletEnabled val="1"/>
        </dgm:presLayoutVars>
      </dgm:prSet>
      <dgm:spPr/>
    </dgm:pt>
  </dgm:ptLst>
  <dgm:cxnLst>
    <dgm:cxn modelId="{9C853013-D2FB-4AB7-BC9D-D2AEC9DEAAA4}" type="presOf" srcId="{A7894D87-312C-413E-8E6B-BA6E0B116849}" destId="{D25B5AA7-BCA8-4794-BC27-2ABF1E5D787A}" srcOrd="0" destOrd="0" presId="urn:microsoft.com/office/officeart/2005/8/layout/default"/>
    <dgm:cxn modelId="{F6A7A43C-AB77-4E70-8D8C-0BCB73A7E360}" type="presOf" srcId="{7D004D4F-048D-4B46-9DF4-324D828DD253}" destId="{B3C479B8-19C5-4005-B9ED-7B1F104208C1}" srcOrd="0" destOrd="0" presId="urn:microsoft.com/office/officeart/2005/8/layout/default"/>
    <dgm:cxn modelId="{4AC6665E-4C61-4D6C-9459-1904E121B5E8}" srcId="{9256FCBF-0CAE-46A5-A6BF-B4CCF9A2BC2D}" destId="{4E2F0C94-1833-4F6A-B3C9-D6378C59F1E4}" srcOrd="1" destOrd="0" parTransId="{5ADF7767-6F27-483C-BC2E-FF3167938876}" sibTransId="{36D9E906-1122-4F3E-BBE3-8B48DECB7D59}"/>
    <dgm:cxn modelId="{56C59744-A8BA-4F96-9037-713716E281ED}" srcId="{9256FCBF-0CAE-46A5-A6BF-B4CCF9A2BC2D}" destId="{A7894D87-312C-413E-8E6B-BA6E0B116849}" srcOrd="2" destOrd="0" parTransId="{A1E18918-20EF-4B66-B9C5-BAD1ACD2EA15}" sibTransId="{9FD051E4-57CF-48BE-B7AB-8A21FF7334EE}"/>
    <dgm:cxn modelId="{4FF2C2B4-53EE-46DF-A2A8-29788F5D641E}" type="presOf" srcId="{4E2F0C94-1833-4F6A-B3C9-D6378C59F1E4}" destId="{B057A9AB-685E-47C2-8F04-E5DA52C1B43C}" srcOrd="0" destOrd="0" presId="urn:microsoft.com/office/officeart/2005/8/layout/default"/>
    <dgm:cxn modelId="{0A7FD3EA-58E9-4714-8552-F4B2DA8D0861}" type="presOf" srcId="{9256FCBF-0CAE-46A5-A6BF-B4CCF9A2BC2D}" destId="{C6FC413F-1580-4218-B8FB-1C7B770F9C56}" srcOrd="0" destOrd="0" presId="urn:microsoft.com/office/officeart/2005/8/layout/default"/>
    <dgm:cxn modelId="{0C7023F5-6A9C-4D13-83D9-EC78812EA6E4}" srcId="{9256FCBF-0CAE-46A5-A6BF-B4CCF9A2BC2D}" destId="{7D004D4F-048D-4B46-9DF4-324D828DD253}" srcOrd="0" destOrd="0" parTransId="{6F1E556D-4D34-48CC-8FD6-C76B2308A2B1}" sibTransId="{5EF4CF75-EE16-4587-8518-829820622EC8}"/>
    <dgm:cxn modelId="{72F0AFA4-5E45-4AD5-95F9-C3CD4055BB06}" type="presParOf" srcId="{C6FC413F-1580-4218-B8FB-1C7B770F9C56}" destId="{B3C479B8-19C5-4005-B9ED-7B1F104208C1}" srcOrd="0" destOrd="0" presId="urn:microsoft.com/office/officeart/2005/8/layout/default"/>
    <dgm:cxn modelId="{3E1C34E0-2AB1-4207-8FD6-4CF7E4E5E706}" type="presParOf" srcId="{C6FC413F-1580-4218-B8FB-1C7B770F9C56}" destId="{19B02382-019A-4705-910D-27DA30F7D081}" srcOrd="1" destOrd="0" presId="urn:microsoft.com/office/officeart/2005/8/layout/default"/>
    <dgm:cxn modelId="{94BBB1C6-6F5E-4BE3-A671-E2B0557356C8}" type="presParOf" srcId="{C6FC413F-1580-4218-B8FB-1C7B770F9C56}" destId="{B057A9AB-685E-47C2-8F04-E5DA52C1B43C}" srcOrd="2" destOrd="0" presId="urn:microsoft.com/office/officeart/2005/8/layout/default"/>
    <dgm:cxn modelId="{13F843F6-65DA-4978-B827-97B9F7FB3068}" type="presParOf" srcId="{C6FC413F-1580-4218-B8FB-1C7B770F9C56}" destId="{16CB61EF-F7FC-4819-BD49-9D96C9D1CE67}" srcOrd="3" destOrd="0" presId="urn:microsoft.com/office/officeart/2005/8/layout/default"/>
    <dgm:cxn modelId="{83A0B82E-FF91-4974-9027-22978E0F813E}" type="presParOf" srcId="{C6FC413F-1580-4218-B8FB-1C7B770F9C56}" destId="{D25B5AA7-BCA8-4794-BC27-2ABF1E5D787A}"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56FCBF-0CAE-46A5-A6BF-B4CCF9A2BC2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F680707-30E8-4857-9D92-B3606A613446}">
      <dgm:prSet/>
      <dgm:spPr/>
      <dgm:t>
        <a:bodyPr/>
        <a:lstStyle/>
        <a:p>
          <a:r>
            <a:rPr lang="en-US" dirty="0"/>
            <a:t>I was previously enrolled at a Florida state postsecondary institution and classified as a Florida resident for tuition purposes. I abandoned my Florida domicile less than 12 months ago and am now re-establishing Florida legal residence.</a:t>
          </a:r>
        </a:p>
      </dgm:t>
    </dgm:pt>
    <dgm:pt modelId="{A848F550-F06B-4428-A0C3-09B0DC5F701B}" type="parTrans" cxnId="{26EAC772-EA76-4290-AB43-F34ABFE80711}">
      <dgm:prSet/>
      <dgm:spPr/>
      <dgm:t>
        <a:bodyPr/>
        <a:lstStyle/>
        <a:p>
          <a:endParaRPr lang="en-US"/>
        </a:p>
      </dgm:t>
    </dgm:pt>
    <dgm:pt modelId="{1BADC441-AFBF-4D37-B2D4-4CADF6FC8E07}" type="sibTrans" cxnId="{26EAC772-EA76-4290-AB43-F34ABFE80711}">
      <dgm:prSet/>
      <dgm:spPr/>
      <dgm:t>
        <a:bodyPr/>
        <a:lstStyle/>
        <a:p>
          <a:endParaRPr lang="en-US"/>
        </a:p>
      </dgm:t>
    </dgm:pt>
    <dgm:pt modelId="{98B71901-6962-4D6A-BE00-52B76BFB336C}">
      <dgm:prSet/>
      <dgm:spPr/>
      <dgm:t>
        <a:bodyPr/>
        <a:lstStyle/>
        <a:p>
          <a:r>
            <a:rPr lang="en-US" dirty="0"/>
            <a:t>Active duty members of the Armed Services of the United States</a:t>
          </a:r>
          <a:r>
            <a:rPr lang="en-US" dirty="0">
              <a:latin typeface="Rockwell" panose="02060603020205020403"/>
            </a:rPr>
            <a:t>.</a:t>
          </a:r>
          <a:endParaRPr lang="en-US" dirty="0"/>
        </a:p>
      </dgm:t>
    </dgm:pt>
    <dgm:pt modelId="{DB5CAC3B-C8A4-40F8-9D20-E0DD5257CCCA}" type="parTrans" cxnId="{464EB77A-BDB2-40AE-8E3B-B5C272EF1918}">
      <dgm:prSet/>
      <dgm:spPr/>
      <dgm:t>
        <a:bodyPr/>
        <a:lstStyle/>
        <a:p>
          <a:endParaRPr lang="en-US"/>
        </a:p>
      </dgm:t>
    </dgm:pt>
    <dgm:pt modelId="{E75E69B4-3731-45D2-A678-96FCF39408BC}" type="sibTrans" cxnId="{464EB77A-BDB2-40AE-8E3B-B5C272EF1918}">
      <dgm:prSet/>
      <dgm:spPr/>
      <dgm:t>
        <a:bodyPr/>
        <a:lstStyle/>
        <a:p>
          <a:endParaRPr lang="en-US"/>
        </a:p>
      </dgm:t>
    </dgm:pt>
    <dgm:pt modelId="{4B516B3B-BC3B-431D-B891-7AA3179383CA}">
      <dgm:prSet/>
      <dgm:spPr/>
      <dgm:t>
        <a:bodyPr/>
        <a:lstStyle/>
        <a:p>
          <a:pPr rtl="0"/>
          <a:r>
            <a:rPr lang="en-US" dirty="0"/>
            <a:t>United States citizens living on the Isthmus of Panama, who have completed 12 consecutive months of college work at the Florida State University Panama Canal Branch, and their spouses and dependent children.</a:t>
          </a:r>
          <a:r>
            <a:rPr lang="en-US" dirty="0">
              <a:latin typeface="Rockwell" panose="02060603020205020403"/>
            </a:rPr>
            <a:t> </a:t>
          </a:r>
          <a:endParaRPr lang="en-US" dirty="0"/>
        </a:p>
      </dgm:t>
    </dgm:pt>
    <dgm:pt modelId="{3CDC85C8-066B-4FCE-A5B9-B2C315453834}" type="parTrans" cxnId="{B043FA2C-D913-4230-915B-0545C15A29AD}">
      <dgm:prSet/>
      <dgm:spPr/>
      <dgm:t>
        <a:bodyPr/>
        <a:lstStyle/>
        <a:p>
          <a:endParaRPr lang="en-US"/>
        </a:p>
      </dgm:t>
    </dgm:pt>
    <dgm:pt modelId="{F3C362CD-0090-447F-8CEB-5D6ED1BA6390}" type="sibTrans" cxnId="{B043FA2C-D913-4230-915B-0545C15A29AD}">
      <dgm:prSet/>
      <dgm:spPr/>
      <dgm:t>
        <a:bodyPr/>
        <a:lstStyle/>
        <a:p>
          <a:endParaRPr lang="en-US"/>
        </a:p>
      </dgm:t>
    </dgm:pt>
    <dgm:pt modelId="{C6FC413F-1580-4218-B8FB-1C7B770F9C56}" type="pres">
      <dgm:prSet presAssocID="{9256FCBF-0CAE-46A5-A6BF-B4CCF9A2BC2D}" presName="diagram" presStyleCnt="0">
        <dgm:presLayoutVars>
          <dgm:dir/>
          <dgm:resizeHandles val="exact"/>
        </dgm:presLayoutVars>
      </dgm:prSet>
      <dgm:spPr/>
    </dgm:pt>
    <dgm:pt modelId="{4FE70588-C1AB-4BF6-9879-254BC92D811F}" type="pres">
      <dgm:prSet presAssocID="{EF680707-30E8-4857-9D92-B3606A613446}" presName="node" presStyleLbl="node1" presStyleIdx="0" presStyleCnt="3">
        <dgm:presLayoutVars>
          <dgm:bulletEnabled val="1"/>
        </dgm:presLayoutVars>
      </dgm:prSet>
      <dgm:spPr/>
    </dgm:pt>
    <dgm:pt modelId="{883BCEE7-D88F-4FDC-9E9C-D13DFCC9FED7}" type="pres">
      <dgm:prSet presAssocID="{1BADC441-AFBF-4D37-B2D4-4CADF6FC8E07}" presName="sibTrans" presStyleCnt="0"/>
      <dgm:spPr/>
    </dgm:pt>
    <dgm:pt modelId="{B854E687-6392-415B-B413-0B823534A829}" type="pres">
      <dgm:prSet presAssocID="{98B71901-6962-4D6A-BE00-52B76BFB336C}" presName="node" presStyleLbl="node1" presStyleIdx="1" presStyleCnt="3">
        <dgm:presLayoutVars>
          <dgm:bulletEnabled val="1"/>
        </dgm:presLayoutVars>
      </dgm:prSet>
      <dgm:spPr/>
    </dgm:pt>
    <dgm:pt modelId="{93A9B224-CDB7-48A8-A578-A044727E39EE}" type="pres">
      <dgm:prSet presAssocID="{E75E69B4-3731-45D2-A678-96FCF39408BC}" presName="sibTrans" presStyleCnt="0"/>
      <dgm:spPr/>
    </dgm:pt>
    <dgm:pt modelId="{A8876FF0-B49D-4A28-9C97-893092687B46}" type="pres">
      <dgm:prSet presAssocID="{4B516B3B-BC3B-431D-B891-7AA3179383CA}" presName="node" presStyleLbl="node1" presStyleIdx="2" presStyleCnt="3">
        <dgm:presLayoutVars>
          <dgm:bulletEnabled val="1"/>
        </dgm:presLayoutVars>
      </dgm:prSet>
      <dgm:spPr/>
    </dgm:pt>
  </dgm:ptLst>
  <dgm:cxnLst>
    <dgm:cxn modelId="{079D201F-A754-48B5-A6E5-2DBD45FD185C}" type="presOf" srcId="{4B516B3B-BC3B-431D-B891-7AA3179383CA}" destId="{A8876FF0-B49D-4A28-9C97-893092687B46}" srcOrd="0" destOrd="0" presId="urn:microsoft.com/office/officeart/2005/8/layout/default"/>
    <dgm:cxn modelId="{B043FA2C-D913-4230-915B-0545C15A29AD}" srcId="{9256FCBF-0CAE-46A5-A6BF-B4CCF9A2BC2D}" destId="{4B516B3B-BC3B-431D-B891-7AA3179383CA}" srcOrd="2" destOrd="0" parTransId="{3CDC85C8-066B-4FCE-A5B9-B2C315453834}" sibTransId="{F3C362CD-0090-447F-8CEB-5D6ED1BA6390}"/>
    <dgm:cxn modelId="{FCDF8C69-F027-43EB-A385-45DBD064CA45}" type="presOf" srcId="{98B71901-6962-4D6A-BE00-52B76BFB336C}" destId="{B854E687-6392-415B-B413-0B823534A829}" srcOrd="0" destOrd="0" presId="urn:microsoft.com/office/officeart/2005/8/layout/default"/>
    <dgm:cxn modelId="{26EAC772-EA76-4290-AB43-F34ABFE80711}" srcId="{9256FCBF-0CAE-46A5-A6BF-B4CCF9A2BC2D}" destId="{EF680707-30E8-4857-9D92-B3606A613446}" srcOrd="0" destOrd="0" parTransId="{A848F550-F06B-4428-A0C3-09B0DC5F701B}" sibTransId="{1BADC441-AFBF-4D37-B2D4-4CADF6FC8E07}"/>
    <dgm:cxn modelId="{464EB77A-BDB2-40AE-8E3B-B5C272EF1918}" srcId="{9256FCBF-0CAE-46A5-A6BF-B4CCF9A2BC2D}" destId="{98B71901-6962-4D6A-BE00-52B76BFB336C}" srcOrd="1" destOrd="0" parTransId="{DB5CAC3B-C8A4-40F8-9D20-E0DD5257CCCA}" sibTransId="{E75E69B4-3731-45D2-A678-96FCF39408BC}"/>
    <dgm:cxn modelId="{E83CEDD6-57AC-4887-AC91-B84E3EA71F3A}" type="presOf" srcId="{EF680707-30E8-4857-9D92-B3606A613446}" destId="{4FE70588-C1AB-4BF6-9879-254BC92D811F}" srcOrd="0" destOrd="0" presId="urn:microsoft.com/office/officeart/2005/8/layout/default"/>
    <dgm:cxn modelId="{0A7FD3EA-58E9-4714-8552-F4B2DA8D0861}" type="presOf" srcId="{9256FCBF-0CAE-46A5-A6BF-B4CCF9A2BC2D}" destId="{C6FC413F-1580-4218-B8FB-1C7B770F9C56}" srcOrd="0" destOrd="0" presId="urn:microsoft.com/office/officeart/2005/8/layout/default"/>
    <dgm:cxn modelId="{C0152E32-544E-453B-B859-9EF9B0150759}" type="presParOf" srcId="{C6FC413F-1580-4218-B8FB-1C7B770F9C56}" destId="{4FE70588-C1AB-4BF6-9879-254BC92D811F}" srcOrd="0" destOrd="0" presId="urn:microsoft.com/office/officeart/2005/8/layout/default"/>
    <dgm:cxn modelId="{CD1CD9C6-5D01-435F-924B-DF8E0DC4C5CE}" type="presParOf" srcId="{C6FC413F-1580-4218-B8FB-1C7B770F9C56}" destId="{883BCEE7-D88F-4FDC-9E9C-D13DFCC9FED7}" srcOrd="1" destOrd="0" presId="urn:microsoft.com/office/officeart/2005/8/layout/default"/>
    <dgm:cxn modelId="{78EACDF5-4016-46AB-9286-814EDA61DC9A}" type="presParOf" srcId="{C6FC413F-1580-4218-B8FB-1C7B770F9C56}" destId="{B854E687-6392-415B-B413-0B823534A829}" srcOrd="2" destOrd="0" presId="urn:microsoft.com/office/officeart/2005/8/layout/default"/>
    <dgm:cxn modelId="{EFA79556-BE13-4C0D-91BF-F50B556F063B}" type="presParOf" srcId="{C6FC413F-1580-4218-B8FB-1C7B770F9C56}" destId="{93A9B224-CDB7-48A8-A578-A044727E39EE}" srcOrd="3" destOrd="0" presId="urn:microsoft.com/office/officeart/2005/8/layout/default"/>
    <dgm:cxn modelId="{1801D8AE-E081-40A9-A9E5-C64973F3A216}" type="presParOf" srcId="{C6FC413F-1580-4218-B8FB-1C7B770F9C56}" destId="{A8876FF0-B49D-4A28-9C97-893092687B46}"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317DEA-4591-4362-8ED9-772FD13E367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2B22CB8-0298-48A3-B357-093F6CE3314B}">
      <dgm:prSet/>
      <dgm:spPr/>
      <dgm:t>
        <a:bodyPr/>
        <a:lstStyle/>
        <a:p>
          <a:r>
            <a:rPr lang="en-US" dirty="0"/>
            <a:t>Full-time instructional and administrative personnel employed by state public schools and institutions of higher education and their spouses and dependent children. </a:t>
          </a:r>
        </a:p>
      </dgm:t>
    </dgm:pt>
    <dgm:pt modelId="{5DF0AFE0-146C-4C71-B8CC-6F7FF9106A82}" type="parTrans" cxnId="{46A46F00-992B-4231-BEF3-06D094E9236B}">
      <dgm:prSet/>
      <dgm:spPr/>
      <dgm:t>
        <a:bodyPr/>
        <a:lstStyle/>
        <a:p>
          <a:endParaRPr lang="en-US"/>
        </a:p>
      </dgm:t>
    </dgm:pt>
    <dgm:pt modelId="{B35C6BF8-9FA5-4914-9CC8-A75EF743195A}" type="sibTrans" cxnId="{46A46F00-992B-4231-BEF3-06D094E9236B}">
      <dgm:prSet/>
      <dgm:spPr/>
      <dgm:t>
        <a:bodyPr/>
        <a:lstStyle/>
        <a:p>
          <a:endParaRPr lang="en-US"/>
        </a:p>
      </dgm:t>
    </dgm:pt>
    <dgm:pt modelId="{B28FB95A-3829-4033-A3A7-78F8677EE6D6}">
      <dgm:prSet/>
      <dgm:spPr/>
      <dgm:t>
        <a:bodyPr/>
        <a:lstStyle/>
        <a:p>
          <a:r>
            <a:rPr lang="en-US" dirty="0"/>
            <a:t>Students from Latin America and the Caribbean who receive scholarships from the federal or state government. Any student classified pursuant to this paragraph shall attend, on a full-time basis, a Florida institution or higher education.</a:t>
          </a:r>
        </a:p>
      </dgm:t>
    </dgm:pt>
    <dgm:pt modelId="{BFB32478-21C6-41E5-88F6-4C5BE91C4230}" type="parTrans" cxnId="{975DD6BE-5AFE-40B7-A24E-F65943D419C6}">
      <dgm:prSet/>
      <dgm:spPr/>
      <dgm:t>
        <a:bodyPr/>
        <a:lstStyle/>
        <a:p>
          <a:endParaRPr lang="en-US"/>
        </a:p>
      </dgm:t>
    </dgm:pt>
    <dgm:pt modelId="{BD888523-F502-4BF8-8C15-758B73F0B0A0}" type="sibTrans" cxnId="{975DD6BE-5AFE-40B7-A24E-F65943D419C6}">
      <dgm:prSet/>
      <dgm:spPr/>
      <dgm:t>
        <a:bodyPr/>
        <a:lstStyle/>
        <a:p>
          <a:endParaRPr lang="en-US"/>
        </a:p>
      </dgm:t>
    </dgm:pt>
    <dgm:pt modelId="{86464AFD-2AA4-4DCE-B7B6-4037D351EAEC}">
      <dgm:prSet/>
      <dgm:spPr/>
      <dgm:t>
        <a:bodyPr/>
        <a:lstStyle/>
        <a:p>
          <a:r>
            <a:rPr lang="en-US" dirty="0"/>
            <a:t> Southern Regional Education Board’s Academic Common Market graduate students attending Florida’s state universities. </a:t>
          </a:r>
        </a:p>
      </dgm:t>
    </dgm:pt>
    <dgm:pt modelId="{FF82C241-97AC-494A-A5A8-4823DD8DAD40}" type="parTrans" cxnId="{495954CA-938A-41A0-BFA0-A2BD8D8193C1}">
      <dgm:prSet/>
      <dgm:spPr/>
      <dgm:t>
        <a:bodyPr/>
        <a:lstStyle/>
        <a:p>
          <a:endParaRPr lang="en-US"/>
        </a:p>
      </dgm:t>
    </dgm:pt>
    <dgm:pt modelId="{A59A0820-1274-48AC-913E-1E5DC07E74A3}" type="sibTrans" cxnId="{495954CA-938A-41A0-BFA0-A2BD8D8193C1}">
      <dgm:prSet/>
      <dgm:spPr/>
      <dgm:t>
        <a:bodyPr/>
        <a:lstStyle/>
        <a:p>
          <a:endParaRPr lang="en-US"/>
        </a:p>
      </dgm:t>
    </dgm:pt>
    <dgm:pt modelId="{DBAA8042-CCD7-4EE7-8A89-CE8D53F34F01}">
      <dgm:prSet/>
      <dgm:spPr/>
      <dgm:t>
        <a:bodyPr/>
        <a:lstStyle/>
        <a:p>
          <a:r>
            <a:rPr lang="en-US" dirty="0"/>
            <a:t>Full-time employees of state agencies or political subdivisions of the state when the student fees are paid by the state agency or political subdivision for the purpose of job-related law enforcement or corrections training. </a:t>
          </a:r>
        </a:p>
      </dgm:t>
    </dgm:pt>
    <dgm:pt modelId="{7D9AC21D-5F52-4939-A290-73143288AADE}" type="parTrans" cxnId="{EA81A285-9AFD-4888-A63E-C081EA313E67}">
      <dgm:prSet/>
      <dgm:spPr/>
      <dgm:t>
        <a:bodyPr/>
        <a:lstStyle/>
        <a:p>
          <a:endParaRPr lang="en-US"/>
        </a:p>
      </dgm:t>
    </dgm:pt>
    <dgm:pt modelId="{2E73E764-9638-4732-A230-A8E6F633065E}" type="sibTrans" cxnId="{EA81A285-9AFD-4888-A63E-C081EA313E67}">
      <dgm:prSet/>
      <dgm:spPr/>
      <dgm:t>
        <a:bodyPr/>
        <a:lstStyle/>
        <a:p>
          <a:endParaRPr lang="en-US"/>
        </a:p>
      </dgm:t>
    </dgm:pt>
    <dgm:pt modelId="{A4087580-8758-4A66-82AF-348FFDB77AA5}" type="pres">
      <dgm:prSet presAssocID="{6F317DEA-4591-4362-8ED9-772FD13E367B}" presName="diagram" presStyleCnt="0">
        <dgm:presLayoutVars>
          <dgm:dir/>
          <dgm:resizeHandles val="exact"/>
        </dgm:presLayoutVars>
      </dgm:prSet>
      <dgm:spPr/>
    </dgm:pt>
    <dgm:pt modelId="{68680738-6769-4E6E-B4A8-B92314D5C5A5}" type="pres">
      <dgm:prSet presAssocID="{C2B22CB8-0298-48A3-B357-093F6CE3314B}" presName="node" presStyleLbl="node1" presStyleIdx="0" presStyleCnt="4">
        <dgm:presLayoutVars>
          <dgm:bulletEnabled val="1"/>
        </dgm:presLayoutVars>
      </dgm:prSet>
      <dgm:spPr/>
    </dgm:pt>
    <dgm:pt modelId="{33DC51AA-30DC-4466-9BD0-B83ACFA07250}" type="pres">
      <dgm:prSet presAssocID="{B35C6BF8-9FA5-4914-9CC8-A75EF743195A}" presName="sibTrans" presStyleCnt="0"/>
      <dgm:spPr/>
    </dgm:pt>
    <dgm:pt modelId="{F1E977FB-D28C-462B-8C55-470D55949EC1}" type="pres">
      <dgm:prSet presAssocID="{B28FB95A-3829-4033-A3A7-78F8677EE6D6}" presName="node" presStyleLbl="node1" presStyleIdx="1" presStyleCnt="4">
        <dgm:presLayoutVars>
          <dgm:bulletEnabled val="1"/>
        </dgm:presLayoutVars>
      </dgm:prSet>
      <dgm:spPr/>
    </dgm:pt>
    <dgm:pt modelId="{48240284-CD56-4B88-9297-341817C4B7DD}" type="pres">
      <dgm:prSet presAssocID="{BD888523-F502-4BF8-8C15-758B73F0B0A0}" presName="sibTrans" presStyleCnt="0"/>
      <dgm:spPr/>
    </dgm:pt>
    <dgm:pt modelId="{2C04D5F6-E2F3-4986-A7F8-585900435FB9}" type="pres">
      <dgm:prSet presAssocID="{86464AFD-2AA4-4DCE-B7B6-4037D351EAEC}" presName="node" presStyleLbl="node1" presStyleIdx="2" presStyleCnt="4">
        <dgm:presLayoutVars>
          <dgm:bulletEnabled val="1"/>
        </dgm:presLayoutVars>
      </dgm:prSet>
      <dgm:spPr/>
    </dgm:pt>
    <dgm:pt modelId="{128E52A0-CDFA-4BA8-9A7E-8EF0FF7475D3}" type="pres">
      <dgm:prSet presAssocID="{A59A0820-1274-48AC-913E-1E5DC07E74A3}" presName="sibTrans" presStyleCnt="0"/>
      <dgm:spPr/>
    </dgm:pt>
    <dgm:pt modelId="{37E82B37-1CC2-4441-8966-57BA8AB928BA}" type="pres">
      <dgm:prSet presAssocID="{DBAA8042-CCD7-4EE7-8A89-CE8D53F34F01}" presName="node" presStyleLbl="node1" presStyleIdx="3" presStyleCnt="4">
        <dgm:presLayoutVars>
          <dgm:bulletEnabled val="1"/>
        </dgm:presLayoutVars>
      </dgm:prSet>
      <dgm:spPr/>
    </dgm:pt>
  </dgm:ptLst>
  <dgm:cxnLst>
    <dgm:cxn modelId="{46A46F00-992B-4231-BEF3-06D094E9236B}" srcId="{6F317DEA-4591-4362-8ED9-772FD13E367B}" destId="{C2B22CB8-0298-48A3-B357-093F6CE3314B}" srcOrd="0" destOrd="0" parTransId="{5DF0AFE0-146C-4C71-B8CC-6F7FF9106A82}" sibTransId="{B35C6BF8-9FA5-4914-9CC8-A75EF743195A}"/>
    <dgm:cxn modelId="{D82A042A-D996-4918-9062-78CD0A318CB0}" type="presOf" srcId="{86464AFD-2AA4-4DCE-B7B6-4037D351EAEC}" destId="{2C04D5F6-E2F3-4986-A7F8-585900435FB9}" srcOrd="0" destOrd="0" presId="urn:microsoft.com/office/officeart/2005/8/layout/default"/>
    <dgm:cxn modelId="{596F2748-77C8-4E66-824A-AA3C305B6963}" type="presOf" srcId="{6F317DEA-4591-4362-8ED9-772FD13E367B}" destId="{A4087580-8758-4A66-82AF-348FFDB77AA5}" srcOrd="0" destOrd="0" presId="urn:microsoft.com/office/officeart/2005/8/layout/default"/>
    <dgm:cxn modelId="{4032BA4A-69D0-4D0D-AAF7-427E2725D1AA}" type="presOf" srcId="{C2B22CB8-0298-48A3-B357-093F6CE3314B}" destId="{68680738-6769-4E6E-B4A8-B92314D5C5A5}" srcOrd="0" destOrd="0" presId="urn:microsoft.com/office/officeart/2005/8/layout/default"/>
    <dgm:cxn modelId="{EA81A285-9AFD-4888-A63E-C081EA313E67}" srcId="{6F317DEA-4591-4362-8ED9-772FD13E367B}" destId="{DBAA8042-CCD7-4EE7-8A89-CE8D53F34F01}" srcOrd="3" destOrd="0" parTransId="{7D9AC21D-5F52-4939-A290-73143288AADE}" sibTransId="{2E73E764-9638-4732-A230-A8E6F633065E}"/>
    <dgm:cxn modelId="{C9DE63B8-9196-4E84-A585-6A929A7B4CF1}" type="presOf" srcId="{B28FB95A-3829-4033-A3A7-78F8677EE6D6}" destId="{F1E977FB-D28C-462B-8C55-470D55949EC1}" srcOrd="0" destOrd="0" presId="urn:microsoft.com/office/officeart/2005/8/layout/default"/>
    <dgm:cxn modelId="{975DD6BE-5AFE-40B7-A24E-F65943D419C6}" srcId="{6F317DEA-4591-4362-8ED9-772FD13E367B}" destId="{B28FB95A-3829-4033-A3A7-78F8677EE6D6}" srcOrd="1" destOrd="0" parTransId="{BFB32478-21C6-41E5-88F6-4C5BE91C4230}" sibTransId="{BD888523-F502-4BF8-8C15-758B73F0B0A0}"/>
    <dgm:cxn modelId="{495954CA-938A-41A0-BFA0-A2BD8D8193C1}" srcId="{6F317DEA-4591-4362-8ED9-772FD13E367B}" destId="{86464AFD-2AA4-4DCE-B7B6-4037D351EAEC}" srcOrd="2" destOrd="0" parTransId="{FF82C241-97AC-494A-A5A8-4823DD8DAD40}" sibTransId="{A59A0820-1274-48AC-913E-1E5DC07E74A3}"/>
    <dgm:cxn modelId="{4392A0D1-9801-4DEB-A978-6304DDF09D91}" type="presOf" srcId="{DBAA8042-CCD7-4EE7-8A89-CE8D53F34F01}" destId="{37E82B37-1CC2-4441-8966-57BA8AB928BA}" srcOrd="0" destOrd="0" presId="urn:microsoft.com/office/officeart/2005/8/layout/default"/>
    <dgm:cxn modelId="{4DB25C55-060C-45F9-B48D-5F394D425A14}" type="presParOf" srcId="{A4087580-8758-4A66-82AF-348FFDB77AA5}" destId="{68680738-6769-4E6E-B4A8-B92314D5C5A5}" srcOrd="0" destOrd="0" presId="urn:microsoft.com/office/officeart/2005/8/layout/default"/>
    <dgm:cxn modelId="{9C652F97-B114-4EA6-AED7-43CE1C219986}" type="presParOf" srcId="{A4087580-8758-4A66-82AF-348FFDB77AA5}" destId="{33DC51AA-30DC-4466-9BD0-B83ACFA07250}" srcOrd="1" destOrd="0" presId="urn:microsoft.com/office/officeart/2005/8/layout/default"/>
    <dgm:cxn modelId="{9F846E65-A12B-4BAC-9F8C-B63D0652E83F}" type="presParOf" srcId="{A4087580-8758-4A66-82AF-348FFDB77AA5}" destId="{F1E977FB-D28C-462B-8C55-470D55949EC1}" srcOrd="2" destOrd="0" presId="urn:microsoft.com/office/officeart/2005/8/layout/default"/>
    <dgm:cxn modelId="{C19A2528-2A9D-43E4-9626-F1D6EBD48148}" type="presParOf" srcId="{A4087580-8758-4A66-82AF-348FFDB77AA5}" destId="{48240284-CD56-4B88-9297-341817C4B7DD}" srcOrd="3" destOrd="0" presId="urn:microsoft.com/office/officeart/2005/8/layout/default"/>
    <dgm:cxn modelId="{EEBFDE06-42F5-4287-AAF6-600407B1E86B}" type="presParOf" srcId="{A4087580-8758-4A66-82AF-348FFDB77AA5}" destId="{2C04D5F6-E2F3-4986-A7F8-585900435FB9}" srcOrd="4" destOrd="0" presId="urn:microsoft.com/office/officeart/2005/8/layout/default"/>
    <dgm:cxn modelId="{72A4462C-CF25-4D5C-8ADB-AF5F6B7116C9}" type="presParOf" srcId="{A4087580-8758-4A66-82AF-348FFDB77AA5}" destId="{128E52A0-CDFA-4BA8-9A7E-8EF0FF7475D3}" srcOrd="5" destOrd="0" presId="urn:microsoft.com/office/officeart/2005/8/layout/default"/>
    <dgm:cxn modelId="{1083A321-A9EC-4FBE-85BB-F79EDDE49EAD}" type="presParOf" srcId="{A4087580-8758-4A66-82AF-348FFDB77AA5}" destId="{37E82B37-1CC2-4441-8966-57BA8AB928BA}"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317DEA-4591-4362-8ED9-772FD13E367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4B3DA28-BF1A-4514-BACE-42983E78456F}">
      <dgm:prSet/>
      <dgm:spPr/>
      <dgm:t>
        <a:bodyPr/>
        <a:lstStyle/>
        <a:p>
          <a:r>
            <a:rPr lang="en-US" dirty="0"/>
            <a:t>McKnight Doctoral Fellows and Finalists who are United States citizens. </a:t>
          </a:r>
        </a:p>
      </dgm:t>
    </dgm:pt>
    <dgm:pt modelId="{59542AB2-5C3F-479D-A4CC-25D1B0F7FD7C}" type="parTrans" cxnId="{CAFD856B-667C-4C01-B563-C9DF343094F8}">
      <dgm:prSet/>
      <dgm:spPr/>
      <dgm:t>
        <a:bodyPr/>
        <a:lstStyle/>
        <a:p>
          <a:endParaRPr lang="en-US"/>
        </a:p>
      </dgm:t>
    </dgm:pt>
    <dgm:pt modelId="{299BA4CB-4BE3-4F9E-A760-3AD5690A49A1}" type="sibTrans" cxnId="{CAFD856B-667C-4C01-B563-C9DF343094F8}">
      <dgm:prSet/>
      <dgm:spPr/>
      <dgm:t>
        <a:bodyPr/>
        <a:lstStyle/>
        <a:p>
          <a:endParaRPr lang="en-US"/>
        </a:p>
      </dgm:t>
    </dgm:pt>
    <dgm:pt modelId="{FABC29AC-27EC-4B7F-88C3-B2987D4D67CB}">
      <dgm:prSet/>
      <dgm:spPr/>
      <dgm:t>
        <a:bodyPr/>
        <a:lstStyle/>
        <a:p>
          <a:r>
            <a:rPr lang="en-US" dirty="0"/>
            <a:t>United States citizens living outside the United States who are teaching at a Department of Defense Dependent School or in an American International School and who enroll in a graduate level education program which leads to a Florida teaching certificate. </a:t>
          </a:r>
        </a:p>
      </dgm:t>
    </dgm:pt>
    <dgm:pt modelId="{B47D9248-4231-4AA4-B870-F1C39FCB8903}" type="parTrans" cxnId="{A1E22BBD-5458-401B-B574-A99F454D727E}">
      <dgm:prSet/>
      <dgm:spPr/>
      <dgm:t>
        <a:bodyPr/>
        <a:lstStyle/>
        <a:p>
          <a:endParaRPr lang="en-US"/>
        </a:p>
      </dgm:t>
    </dgm:pt>
    <dgm:pt modelId="{22F8BE84-2099-4147-BEA1-5F6B28D3E9EE}" type="sibTrans" cxnId="{A1E22BBD-5458-401B-B574-A99F454D727E}">
      <dgm:prSet/>
      <dgm:spPr/>
      <dgm:t>
        <a:bodyPr/>
        <a:lstStyle/>
        <a:p>
          <a:endParaRPr lang="en-US"/>
        </a:p>
      </dgm:t>
    </dgm:pt>
    <dgm:pt modelId="{9D046F07-15AC-4CC1-89F0-E848B60C8845}">
      <dgm:prSet/>
      <dgm:spPr/>
      <dgm:t>
        <a:bodyPr/>
        <a:lstStyle/>
        <a:p>
          <a:r>
            <a:rPr lang="en-US" dirty="0"/>
            <a:t>Active duty members of the Canadian military residing or stationed in this state under the North American Air Defense (NORAD) agreement, and their spouses and dependent children, attending a Florida College System institution or state university within 50 miles of the military establishment where they are stationed. </a:t>
          </a:r>
        </a:p>
      </dgm:t>
    </dgm:pt>
    <dgm:pt modelId="{B2624593-2B07-4130-8871-391231B7AF32}" type="parTrans" cxnId="{FEA871B5-4118-46A1-8C73-C59121919A91}">
      <dgm:prSet/>
      <dgm:spPr/>
      <dgm:t>
        <a:bodyPr/>
        <a:lstStyle/>
        <a:p>
          <a:endParaRPr lang="en-US"/>
        </a:p>
      </dgm:t>
    </dgm:pt>
    <dgm:pt modelId="{EB29E07E-321B-4667-B066-2C3D35676312}" type="sibTrans" cxnId="{FEA871B5-4118-46A1-8C73-C59121919A91}">
      <dgm:prSet/>
      <dgm:spPr/>
      <dgm:t>
        <a:bodyPr/>
        <a:lstStyle/>
        <a:p>
          <a:endParaRPr lang="en-US"/>
        </a:p>
      </dgm:t>
    </dgm:pt>
    <dgm:pt modelId="{151E8016-3D68-40A9-B3CE-2D34D8BA49C0}">
      <dgm:prSet/>
      <dgm:spPr/>
      <dgm:t>
        <a:bodyPr/>
        <a:lstStyle/>
        <a:p>
          <a:r>
            <a:rPr lang="en-US" dirty="0"/>
            <a:t>Active duty members of a foreign nation’s military who are serving as liaison officers and are residing or stationed in this state, and their spouses and dependent children, attending a Florida College System institution or state university within 50 miles of the military establishment where the foreign liaison officer is stationed. </a:t>
          </a:r>
        </a:p>
      </dgm:t>
    </dgm:pt>
    <dgm:pt modelId="{43842F78-4938-468F-9504-4839E2F1DE09}" type="parTrans" cxnId="{E141842B-2CA2-4BD7-B531-237104FC8873}">
      <dgm:prSet/>
      <dgm:spPr/>
      <dgm:t>
        <a:bodyPr/>
        <a:lstStyle/>
        <a:p>
          <a:endParaRPr lang="en-US"/>
        </a:p>
      </dgm:t>
    </dgm:pt>
    <dgm:pt modelId="{10FC3C4B-44B1-43F2-8F13-2046B41E8FBB}" type="sibTrans" cxnId="{E141842B-2CA2-4BD7-B531-237104FC8873}">
      <dgm:prSet/>
      <dgm:spPr/>
      <dgm:t>
        <a:bodyPr/>
        <a:lstStyle/>
        <a:p>
          <a:endParaRPr lang="en-US"/>
        </a:p>
      </dgm:t>
    </dgm:pt>
    <dgm:pt modelId="{A4087580-8758-4A66-82AF-348FFDB77AA5}" type="pres">
      <dgm:prSet presAssocID="{6F317DEA-4591-4362-8ED9-772FD13E367B}" presName="diagram" presStyleCnt="0">
        <dgm:presLayoutVars>
          <dgm:dir/>
          <dgm:resizeHandles val="exact"/>
        </dgm:presLayoutVars>
      </dgm:prSet>
      <dgm:spPr/>
    </dgm:pt>
    <dgm:pt modelId="{771A7B35-EA53-4639-89DF-25F1860F3CBB}" type="pres">
      <dgm:prSet presAssocID="{24B3DA28-BF1A-4514-BACE-42983E78456F}" presName="node" presStyleLbl="node1" presStyleIdx="0" presStyleCnt="4">
        <dgm:presLayoutVars>
          <dgm:bulletEnabled val="1"/>
        </dgm:presLayoutVars>
      </dgm:prSet>
      <dgm:spPr/>
    </dgm:pt>
    <dgm:pt modelId="{C099130E-AB7D-4016-A0B0-9995BD66A85D}" type="pres">
      <dgm:prSet presAssocID="{299BA4CB-4BE3-4F9E-A760-3AD5690A49A1}" presName="sibTrans" presStyleCnt="0"/>
      <dgm:spPr/>
    </dgm:pt>
    <dgm:pt modelId="{FD400969-1E6D-408A-A7B6-A573A9076628}" type="pres">
      <dgm:prSet presAssocID="{FABC29AC-27EC-4B7F-88C3-B2987D4D67CB}" presName="node" presStyleLbl="node1" presStyleIdx="1" presStyleCnt="4">
        <dgm:presLayoutVars>
          <dgm:bulletEnabled val="1"/>
        </dgm:presLayoutVars>
      </dgm:prSet>
      <dgm:spPr/>
    </dgm:pt>
    <dgm:pt modelId="{6A61772B-8D53-4D81-A4AF-93D12E887CBA}" type="pres">
      <dgm:prSet presAssocID="{22F8BE84-2099-4147-BEA1-5F6B28D3E9EE}" presName="sibTrans" presStyleCnt="0"/>
      <dgm:spPr/>
    </dgm:pt>
    <dgm:pt modelId="{175D260A-D019-4209-8B88-2E030D9A210D}" type="pres">
      <dgm:prSet presAssocID="{9D046F07-15AC-4CC1-89F0-E848B60C8845}" presName="node" presStyleLbl="node1" presStyleIdx="2" presStyleCnt="4">
        <dgm:presLayoutVars>
          <dgm:bulletEnabled val="1"/>
        </dgm:presLayoutVars>
      </dgm:prSet>
      <dgm:spPr/>
    </dgm:pt>
    <dgm:pt modelId="{DB9F3981-36A6-43DC-ACC7-977000745A99}" type="pres">
      <dgm:prSet presAssocID="{EB29E07E-321B-4667-B066-2C3D35676312}" presName="sibTrans" presStyleCnt="0"/>
      <dgm:spPr/>
    </dgm:pt>
    <dgm:pt modelId="{C2BF3505-8D44-4169-9547-046696B9278B}" type="pres">
      <dgm:prSet presAssocID="{151E8016-3D68-40A9-B3CE-2D34D8BA49C0}" presName="node" presStyleLbl="node1" presStyleIdx="3" presStyleCnt="4">
        <dgm:presLayoutVars>
          <dgm:bulletEnabled val="1"/>
        </dgm:presLayoutVars>
      </dgm:prSet>
      <dgm:spPr/>
    </dgm:pt>
  </dgm:ptLst>
  <dgm:cxnLst>
    <dgm:cxn modelId="{E141842B-2CA2-4BD7-B531-237104FC8873}" srcId="{6F317DEA-4591-4362-8ED9-772FD13E367B}" destId="{151E8016-3D68-40A9-B3CE-2D34D8BA49C0}" srcOrd="3" destOrd="0" parTransId="{43842F78-4938-468F-9504-4839E2F1DE09}" sibTransId="{10FC3C4B-44B1-43F2-8F13-2046B41E8FBB}"/>
    <dgm:cxn modelId="{596F2748-77C8-4E66-824A-AA3C305B6963}" type="presOf" srcId="{6F317DEA-4591-4362-8ED9-772FD13E367B}" destId="{A4087580-8758-4A66-82AF-348FFDB77AA5}" srcOrd="0" destOrd="0" presId="urn:microsoft.com/office/officeart/2005/8/layout/default"/>
    <dgm:cxn modelId="{CAFD856B-667C-4C01-B563-C9DF343094F8}" srcId="{6F317DEA-4591-4362-8ED9-772FD13E367B}" destId="{24B3DA28-BF1A-4514-BACE-42983E78456F}" srcOrd="0" destOrd="0" parTransId="{59542AB2-5C3F-479D-A4CC-25D1B0F7FD7C}" sibTransId="{299BA4CB-4BE3-4F9E-A760-3AD5690A49A1}"/>
    <dgm:cxn modelId="{D140E385-7916-408E-A276-84C06FDAA8AF}" type="presOf" srcId="{9D046F07-15AC-4CC1-89F0-E848B60C8845}" destId="{175D260A-D019-4209-8B88-2E030D9A210D}" srcOrd="0" destOrd="0" presId="urn:microsoft.com/office/officeart/2005/8/layout/default"/>
    <dgm:cxn modelId="{1D02229C-C57D-40C6-8D3F-C2338CD5892D}" type="presOf" srcId="{24B3DA28-BF1A-4514-BACE-42983E78456F}" destId="{771A7B35-EA53-4639-89DF-25F1860F3CBB}" srcOrd="0" destOrd="0" presId="urn:microsoft.com/office/officeart/2005/8/layout/default"/>
    <dgm:cxn modelId="{FEA871B5-4118-46A1-8C73-C59121919A91}" srcId="{6F317DEA-4591-4362-8ED9-772FD13E367B}" destId="{9D046F07-15AC-4CC1-89F0-E848B60C8845}" srcOrd="2" destOrd="0" parTransId="{B2624593-2B07-4130-8871-391231B7AF32}" sibTransId="{EB29E07E-321B-4667-B066-2C3D35676312}"/>
    <dgm:cxn modelId="{F0698BB8-6B4D-4967-A091-78116E0734BA}" type="presOf" srcId="{FABC29AC-27EC-4B7F-88C3-B2987D4D67CB}" destId="{FD400969-1E6D-408A-A7B6-A573A9076628}" srcOrd="0" destOrd="0" presId="urn:microsoft.com/office/officeart/2005/8/layout/default"/>
    <dgm:cxn modelId="{A1E22BBD-5458-401B-B574-A99F454D727E}" srcId="{6F317DEA-4591-4362-8ED9-772FD13E367B}" destId="{FABC29AC-27EC-4B7F-88C3-B2987D4D67CB}" srcOrd="1" destOrd="0" parTransId="{B47D9248-4231-4AA4-B870-F1C39FCB8903}" sibTransId="{22F8BE84-2099-4147-BEA1-5F6B28D3E9EE}"/>
    <dgm:cxn modelId="{D5B34FF9-4AC1-4535-90D9-9B113E7A5443}" type="presOf" srcId="{151E8016-3D68-40A9-B3CE-2D34D8BA49C0}" destId="{C2BF3505-8D44-4169-9547-046696B9278B}" srcOrd="0" destOrd="0" presId="urn:microsoft.com/office/officeart/2005/8/layout/default"/>
    <dgm:cxn modelId="{4482DF72-3BBA-43C6-AFB6-E9AF8EB9187B}" type="presParOf" srcId="{A4087580-8758-4A66-82AF-348FFDB77AA5}" destId="{771A7B35-EA53-4639-89DF-25F1860F3CBB}" srcOrd="0" destOrd="0" presId="urn:microsoft.com/office/officeart/2005/8/layout/default"/>
    <dgm:cxn modelId="{2EC9E08E-254A-4EE9-A4E7-7CD42053E1A7}" type="presParOf" srcId="{A4087580-8758-4A66-82AF-348FFDB77AA5}" destId="{C099130E-AB7D-4016-A0B0-9995BD66A85D}" srcOrd="1" destOrd="0" presId="urn:microsoft.com/office/officeart/2005/8/layout/default"/>
    <dgm:cxn modelId="{A1BDF2F4-4199-4EF8-9D7B-8CD2093AE05D}" type="presParOf" srcId="{A4087580-8758-4A66-82AF-348FFDB77AA5}" destId="{FD400969-1E6D-408A-A7B6-A573A9076628}" srcOrd="2" destOrd="0" presId="urn:microsoft.com/office/officeart/2005/8/layout/default"/>
    <dgm:cxn modelId="{933090A5-9E1B-4034-8939-09BE0C51DA83}" type="presParOf" srcId="{A4087580-8758-4A66-82AF-348FFDB77AA5}" destId="{6A61772B-8D53-4D81-A4AF-93D12E887CBA}" srcOrd="3" destOrd="0" presId="urn:microsoft.com/office/officeart/2005/8/layout/default"/>
    <dgm:cxn modelId="{A59B25A0-6087-4A58-83C3-4A427E6D39C3}" type="presParOf" srcId="{A4087580-8758-4A66-82AF-348FFDB77AA5}" destId="{175D260A-D019-4209-8B88-2E030D9A210D}" srcOrd="4" destOrd="0" presId="urn:microsoft.com/office/officeart/2005/8/layout/default"/>
    <dgm:cxn modelId="{6D5A495A-977A-47A9-809C-06A1FFBA9555}" type="presParOf" srcId="{A4087580-8758-4A66-82AF-348FFDB77AA5}" destId="{DB9F3981-36A6-43DC-ACC7-977000745A99}" srcOrd="5" destOrd="0" presId="urn:microsoft.com/office/officeart/2005/8/layout/default"/>
    <dgm:cxn modelId="{A307C37F-C123-40D2-9C72-B51C310CC23E}" type="presParOf" srcId="{A4087580-8758-4A66-82AF-348FFDB77AA5}" destId="{C2BF3505-8D44-4169-9547-046696B9278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01BBDC-698B-487D-AA30-E70EB3D0547E}" type="doc">
      <dgm:prSet loTypeId="urn:microsoft.com/office/officeart/2016/7/layout/RepeatingBendingProcessNew" loCatId="process" qsTypeId="urn:microsoft.com/office/officeart/2005/8/quickstyle/simple4" qsCatId="simple" csTypeId="urn:microsoft.com/office/officeart/2005/8/colors/accent1_2" csCatId="accent1" phldr="1"/>
      <dgm:spPr/>
      <dgm:t>
        <a:bodyPr/>
        <a:lstStyle/>
        <a:p>
          <a:endParaRPr lang="en-US"/>
        </a:p>
      </dgm:t>
    </dgm:pt>
    <dgm:pt modelId="{6D032845-0ED8-4A83-9AA3-A678A739986B}">
      <dgm:prSet/>
      <dgm:spPr/>
      <dgm:t>
        <a:bodyPr/>
        <a:lstStyle/>
        <a:p>
          <a:pPr algn="ctr"/>
          <a:r>
            <a:rPr lang="en-US" dirty="0"/>
            <a:t>Step 1: </a:t>
          </a:r>
        </a:p>
        <a:p>
          <a:pPr algn="ctr"/>
          <a:r>
            <a:rPr lang="en-US" dirty="0"/>
            <a:t>Dependency  Status</a:t>
          </a:r>
        </a:p>
      </dgm:t>
    </dgm:pt>
    <dgm:pt modelId="{B50037D4-B763-4E0F-8DB1-B118B9820CB8}" type="parTrans" cxnId="{CD789EE0-0240-4DF8-946C-6E446ED8F78C}">
      <dgm:prSet/>
      <dgm:spPr/>
      <dgm:t>
        <a:bodyPr/>
        <a:lstStyle/>
        <a:p>
          <a:endParaRPr lang="en-US"/>
        </a:p>
      </dgm:t>
    </dgm:pt>
    <dgm:pt modelId="{DC87D7BB-7379-4348-A388-1583A4B2FD17}" type="sibTrans" cxnId="{CD789EE0-0240-4DF8-946C-6E446ED8F78C}">
      <dgm:prSet/>
      <dgm:spPr/>
      <dgm:t>
        <a:bodyPr/>
        <a:lstStyle/>
        <a:p>
          <a:endParaRPr lang="en-US" dirty="0"/>
        </a:p>
      </dgm:t>
    </dgm:pt>
    <dgm:pt modelId="{225F7F17-8D46-4B35-B2E2-4D5AA5CFEDA8}">
      <dgm:prSet/>
      <dgm:spPr/>
      <dgm:t>
        <a:bodyPr/>
        <a:lstStyle/>
        <a:p>
          <a:r>
            <a:rPr lang="en-US" dirty="0"/>
            <a:t>Step 2: </a:t>
          </a:r>
        </a:p>
        <a:p>
          <a:r>
            <a:rPr lang="en-US" dirty="0"/>
            <a:t>Proof of Citizenship/Lawful  Status</a:t>
          </a:r>
        </a:p>
      </dgm:t>
    </dgm:pt>
    <dgm:pt modelId="{BF65A759-FF84-498C-8751-548C802ECB4A}" type="parTrans" cxnId="{3A291FE0-F57F-4A81-80CE-1DE5A0F75F27}">
      <dgm:prSet/>
      <dgm:spPr/>
      <dgm:t>
        <a:bodyPr/>
        <a:lstStyle/>
        <a:p>
          <a:endParaRPr lang="en-US"/>
        </a:p>
      </dgm:t>
    </dgm:pt>
    <dgm:pt modelId="{94C38905-8C62-4E0E-907E-515C79DA6D25}" type="sibTrans" cxnId="{3A291FE0-F57F-4A81-80CE-1DE5A0F75F27}">
      <dgm:prSet/>
      <dgm:spPr/>
      <dgm:t>
        <a:bodyPr/>
        <a:lstStyle/>
        <a:p>
          <a:endParaRPr lang="en-US" dirty="0"/>
        </a:p>
      </dgm:t>
    </dgm:pt>
    <dgm:pt modelId="{0704F1C7-FBAE-49D2-A4F3-A0C4A0CDFC05}">
      <dgm:prSet/>
      <dgm:spPr/>
      <dgm:t>
        <a:bodyPr/>
        <a:lstStyle/>
        <a:p>
          <a:r>
            <a:rPr lang="en-US" dirty="0"/>
            <a:t>Step 3:</a:t>
          </a:r>
        </a:p>
        <a:p>
          <a:r>
            <a:rPr lang="en-US" dirty="0"/>
            <a:t>Documentation of Florida Residency</a:t>
          </a:r>
        </a:p>
      </dgm:t>
    </dgm:pt>
    <dgm:pt modelId="{62137F94-6C71-4448-AAC8-DD23E27B8EDD}" type="parTrans" cxnId="{AFEF0D1D-4FDF-4474-B15A-12115C2C2C01}">
      <dgm:prSet/>
      <dgm:spPr/>
      <dgm:t>
        <a:bodyPr/>
        <a:lstStyle/>
        <a:p>
          <a:endParaRPr lang="en-US"/>
        </a:p>
      </dgm:t>
    </dgm:pt>
    <dgm:pt modelId="{06BF940C-5EE8-4F59-AAE1-FE1F370AF87C}" type="sibTrans" cxnId="{AFEF0D1D-4FDF-4474-B15A-12115C2C2C01}">
      <dgm:prSet/>
      <dgm:spPr/>
      <dgm:t>
        <a:bodyPr/>
        <a:lstStyle/>
        <a:p>
          <a:endParaRPr lang="en-US"/>
        </a:p>
      </dgm:t>
    </dgm:pt>
    <dgm:pt modelId="{F9AF2A7E-ABE4-4856-AB78-C761D27DB395}" type="pres">
      <dgm:prSet presAssocID="{1201BBDC-698B-487D-AA30-E70EB3D0547E}" presName="Name0" presStyleCnt="0">
        <dgm:presLayoutVars>
          <dgm:dir/>
          <dgm:resizeHandles val="exact"/>
        </dgm:presLayoutVars>
      </dgm:prSet>
      <dgm:spPr/>
    </dgm:pt>
    <dgm:pt modelId="{96DDAD76-B1FE-4F8F-A9D2-984A1C80E382}" type="pres">
      <dgm:prSet presAssocID="{6D032845-0ED8-4A83-9AA3-A678A739986B}" presName="node" presStyleLbl="node1" presStyleIdx="0" presStyleCnt="3">
        <dgm:presLayoutVars>
          <dgm:bulletEnabled val="1"/>
        </dgm:presLayoutVars>
      </dgm:prSet>
      <dgm:spPr/>
    </dgm:pt>
    <dgm:pt modelId="{617EA6F8-8DE8-4912-8787-CA69E3FDC970}" type="pres">
      <dgm:prSet presAssocID="{DC87D7BB-7379-4348-A388-1583A4B2FD17}" presName="sibTrans" presStyleLbl="sibTrans1D1" presStyleIdx="0" presStyleCnt="2"/>
      <dgm:spPr/>
    </dgm:pt>
    <dgm:pt modelId="{F3DE7403-751E-47B9-B8D9-D2E27C6EF6B8}" type="pres">
      <dgm:prSet presAssocID="{DC87D7BB-7379-4348-A388-1583A4B2FD17}" presName="connectorText" presStyleLbl="sibTrans1D1" presStyleIdx="0" presStyleCnt="2"/>
      <dgm:spPr/>
    </dgm:pt>
    <dgm:pt modelId="{3C21C006-1D7D-4E89-8A9A-0B4605DD1D56}" type="pres">
      <dgm:prSet presAssocID="{225F7F17-8D46-4B35-B2E2-4D5AA5CFEDA8}" presName="node" presStyleLbl="node1" presStyleIdx="1" presStyleCnt="3">
        <dgm:presLayoutVars>
          <dgm:bulletEnabled val="1"/>
        </dgm:presLayoutVars>
      </dgm:prSet>
      <dgm:spPr/>
    </dgm:pt>
    <dgm:pt modelId="{5737F86A-6753-4F8F-8FC2-D0EED79E2095}" type="pres">
      <dgm:prSet presAssocID="{94C38905-8C62-4E0E-907E-515C79DA6D25}" presName="sibTrans" presStyleLbl="sibTrans1D1" presStyleIdx="1" presStyleCnt="2"/>
      <dgm:spPr/>
    </dgm:pt>
    <dgm:pt modelId="{FF714FA8-F4F5-4D81-9E62-2FA20F915AA7}" type="pres">
      <dgm:prSet presAssocID="{94C38905-8C62-4E0E-907E-515C79DA6D25}" presName="connectorText" presStyleLbl="sibTrans1D1" presStyleIdx="1" presStyleCnt="2"/>
      <dgm:spPr/>
    </dgm:pt>
    <dgm:pt modelId="{C1F90D76-7C9D-4C23-B2F1-686444FE06F6}" type="pres">
      <dgm:prSet presAssocID="{0704F1C7-FBAE-49D2-A4F3-A0C4A0CDFC05}" presName="node" presStyleLbl="node1" presStyleIdx="2" presStyleCnt="3">
        <dgm:presLayoutVars>
          <dgm:bulletEnabled val="1"/>
        </dgm:presLayoutVars>
      </dgm:prSet>
      <dgm:spPr/>
    </dgm:pt>
  </dgm:ptLst>
  <dgm:cxnLst>
    <dgm:cxn modelId="{AFEF0D1D-4FDF-4474-B15A-12115C2C2C01}" srcId="{1201BBDC-698B-487D-AA30-E70EB3D0547E}" destId="{0704F1C7-FBAE-49D2-A4F3-A0C4A0CDFC05}" srcOrd="2" destOrd="0" parTransId="{62137F94-6C71-4448-AAC8-DD23E27B8EDD}" sibTransId="{06BF940C-5EE8-4F59-AAE1-FE1F370AF87C}"/>
    <dgm:cxn modelId="{F5AE2B21-F487-4F0C-B9BC-D078180B8014}" type="presOf" srcId="{DC87D7BB-7379-4348-A388-1583A4B2FD17}" destId="{617EA6F8-8DE8-4912-8787-CA69E3FDC970}" srcOrd="0" destOrd="0" presId="urn:microsoft.com/office/officeart/2016/7/layout/RepeatingBendingProcessNew"/>
    <dgm:cxn modelId="{C1DFA76C-A062-4798-90EA-B0B1893A061F}" type="presOf" srcId="{6D032845-0ED8-4A83-9AA3-A678A739986B}" destId="{96DDAD76-B1FE-4F8F-A9D2-984A1C80E382}" srcOrd="0" destOrd="0" presId="urn:microsoft.com/office/officeart/2016/7/layout/RepeatingBendingProcessNew"/>
    <dgm:cxn modelId="{5AD04250-9E42-4C8F-AA85-FB0443E60830}" type="presOf" srcId="{0704F1C7-FBAE-49D2-A4F3-A0C4A0CDFC05}" destId="{C1F90D76-7C9D-4C23-B2F1-686444FE06F6}" srcOrd="0" destOrd="0" presId="urn:microsoft.com/office/officeart/2016/7/layout/RepeatingBendingProcessNew"/>
    <dgm:cxn modelId="{F2DEE855-9B66-42A6-97BC-C1CEA57ED03E}" type="presOf" srcId="{94C38905-8C62-4E0E-907E-515C79DA6D25}" destId="{FF714FA8-F4F5-4D81-9E62-2FA20F915AA7}" srcOrd="1" destOrd="0" presId="urn:microsoft.com/office/officeart/2016/7/layout/RepeatingBendingProcessNew"/>
    <dgm:cxn modelId="{4F2F2981-4323-4829-B51E-2D2BD07BA288}" type="presOf" srcId="{225F7F17-8D46-4B35-B2E2-4D5AA5CFEDA8}" destId="{3C21C006-1D7D-4E89-8A9A-0B4605DD1D56}" srcOrd="0" destOrd="0" presId="urn:microsoft.com/office/officeart/2016/7/layout/RepeatingBendingProcessNew"/>
    <dgm:cxn modelId="{B1A8A3A5-799D-427F-901B-5E89DE15892C}" type="presOf" srcId="{1201BBDC-698B-487D-AA30-E70EB3D0547E}" destId="{F9AF2A7E-ABE4-4856-AB78-C761D27DB395}" srcOrd="0" destOrd="0" presId="urn:microsoft.com/office/officeart/2016/7/layout/RepeatingBendingProcessNew"/>
    <dgm:cxn modelId="{86C5A5C6-D95F-4922-AFDB-1F41B0B63326}" type="presOf" srcId="{94C38905-8C62-4E0E-907E-515C79DA6D25}" destId="{5737F86A-6753-4F8F-8FC2-D0EED79E2095}" srcOrd="0" destOrd="0" presId="urn:microsoft.com/office/officeart/2016/7/layout/RepeatingBendingProcessNew"/>
    <dgm:cxn modelId="{3A291FE0-F57F-4A81-80CE-1DE5A0F75F27}" srcId="{1201BBDC-698B-487D-AA30-E70EB3D0547E}" destId="{225F7F17-8D46-4B35-B2E2-4D5AA5CFEDA8}" srcOrd="1" destOrd="0" parTransId="{BF65A759-FF84-498C-8751-548C802ECB4A}" sibTransId="{94C38905-8C62-4E0E-907E-515C79DA6D25}"/>
    <dgm:cxn modelId="{CD789EE0-0240-4DF8-946C-6E446ED8F78C}" srcId="{1201BBDC-698B-487D-AA30-E70EB3D0547E}" destId="{6D032845-0ED8-4A83-9AA3-A678A739986B}" srcOrd="0" destOrd="0" parTransId="{B50037D4-B763-4E0F-8DB1-B118B9820CB8}" sibTransId="{DC87D7BB-7379-4348-A388-1583A4B2FD17}"/>
    <dgm:cxn modelId="{83D485F8-CB7C-4F2B-BF03-931544915575}" type="presOf" srcId="{DC87D7BB-7379-4348-A388-1583A4B2FD17}" destId="{F3DE7403-751E-47B9-B8D9-D2E27C6EF6B8}" srcOrd="1" destOrd="0" presId="urn:microsoft.com/office/officeart/2016/7/layout/RepeatingBendingProcessNew"/>
    <dgm:cxn modelId="{D94D2BE9-9CA9-4664-BBBE-6416EC1D8D58}" type="presParOf" srcId="{F9AF2A7E-ABE4-4856-AB78-C761D27DB395}" destId="{96DDAD76-B1FE-4F8F-A9D2-984A1C80E382}" srcOrd="0" destOrd="0" presId="urn:microsoft.com/office/officeart/2016/7/layout/RepeatingBendingProcessNew"/>
    <dgm:cxn modelId="{A9267C5C-9A13-48BE-AB0D-BB73B544BE72}" type="presParOf" srcId="{F9AF2A7E-ABE4-4856-AB78-C761D27DB395}" destId="{617EA6F8-8DE8-4912-8787-CA69E3FDC970}" srcOrd="1" destOrd="0" presId="urn:microsoft.com/office/officeart/2016/7/layout/RepeatingBendingProcessNew"/>
    <dgm:cxn modelId="{07A540BD-C828-450D-AFE3-CC72A3AF1274}" type="presParOf" srcId="{617EA6F8-8DE8-4912-8787-CA69E3FDC970}" destId="{F3DE7403-751E-47B9-B8D9-D2E27C6EF6B8}" srcOrd="0" destOrd="0" presId="urn:microsoft.com/office/officeart/2016/7/layout/RepeatingBendingProcessNew"/>
    <dgm:cxn modelId="{EE0979B0-768F-457A-A81B-E5CFF8DC9EC5}" type="presParOf" srcId="{F9AF2A7E-ABE4-4856-AB78-C761D27DB395}" destId="{3C21C006-1D7D-4E89-8A9A-0B4605DD1D56}" srcOrd="2" destOrd="0" presId="urn:microsoft.com/office/officeart/2016/7/layout/RepeatingBendingProcessNew"/>
    <dgm:cxn modelId="{1D8063BA-0479-49BA-B58D-4FEF6FD1A477}" type="presParOf" srcId="{F9AF2A7E-ABE4-4856-AB78-C761D27DB395}" destId="{5737F86A-6753-4F8F-8FC2-D0EED79E2095}" srcOrd="3" destOrd="0" presId="urn:microsoft.com/office/officeart/2016/7/layout/RepeatingBendingProcessNew"/>
    <dgm:cxn modelId="{6EF37242-431B-4784-B614-DE4DB87F5E51}" type="presParOf" srcId="{5737F86A-6753-4F8F-8FC2-D0EED79E2095}" destId="{FF714FA8-F4F5-4D81-9E62-2FA20F915AA7}" srcOrd="0" destOrd="0" presId="urn:microsoft.com/office/officeart/2016/7/layout/RepeatingBendingProcessNew"/>
    <dgm:cxn modelId="{125DDB07-E21D-4A37-B769-9BF161903764}" type="presParOf" srcId="{F9AF2A7E-ABE4-4856-AB78-C761D27DB395}" destId="{C1F90D76-7C9D-4C23-B2F1-686444FE06F6}" srcOrd="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201BBDC-698B-487D-AA30-E70EB3D0547E}" type="doc">
      <dgm:prSet loTypeId="urn:microsoft.com/office/officeart/2016/7/layout/RepeatingBendingProcessNew" loCatId="process" qsTypeId="urn:microsoft.com/office/officeart/2005/8/quickstyle/simple4" qsCatId="simple" csTypeId="urn:microsoft.com/office/officeart/2005/8/colors/accent1_2" csCatId="accent1" phldr="1"/>
      <dgm:spPr/>
      <dgm:t>
        <a:bodyPr/>
        <a:lstStyle/>
        <a:p>
          <a:endParaRPr lang="en-US"/>
        </a:p>
      </dgm:t>
    </dgm:pt>
    <dgm:pt modelId="{6D032845-0ED8-4A83-9AA3-A678A739986B}">
      <dgm:prSet/>
      <dgm:spPr/>
      <dgm:t>
        <a:bodyPr/>
        <a:lstStyle/>
        <a:p>
          <a:pPr algn="ctr"/>
          <a:r>
            <a:rPr lang="en-US" dirty="0"/>
            <a:t>Step 1: </a:t>
          </a:r>
        </a:p>
        <a:p>
          <a:pPr algn="ctr"/>
          <a:r>
            <a:rPr lang="en-US" dirty="0"/>
            <a:t>Dependency  Status</a:t>
          </a:r>
        </a:p>
      </dgm:t>
    </dgm:pt>
    <dgm:pt modelId="{B50037D4-B763-4E0F-8DB1-B118B9820CB8}" type="parTrans" cxnId="{CD789EE0-0240-4DF8-946C-6E446ED8F78C}">
      <dgm:prSet/>
      <dgm:spPr/>
      <dgm:t>
        <a:bodyPr/>
        <a:lstStyle/>
        <a:p>
          <a:endParaRPr lang="en-US"/>
        </a:p>
      </dgm:t>
    </dgm:pt>
    <dgm:pt modelId="{DC87D7BB-7379-4348-A388-1583A4B2FD17}" type="sibTrans" cxnId="{CD789EE0-0240-4DF8-946C-6E446ED8F78C}">
      <dgm:prSet/>
      <dgm:spPr/>
      <dgm:t>
        <a:bodyPr/>
        <a:lstStyle/>
        <a:p>
          <a:endParaRPr lang="en-US" dirty="0"/>
        </a:p>
      </dgm:t>
    </dgm:pt>
    <dgm:pt modelId="{225F7F17-8D46-4B35-B2E2-4D5AA5CFEDA8}">
      <dgm:prSet/>
      <dgm:spPr/>
      <dgm:t>
        <a:bodyPr/>
        <a:lstStyle/>
        <a:p>
          <a:r>
            <a:rPr lang="en-US" dirty="0"/>
            <a:t>Step 2: </a:t>
          </a:r>
        </a:p>
        <a:p>
          <a:r>
            <a:rPr lang="en-US" dirty="0"/>
            <a:t>Proof of Citizenship/Lawful  Status</a:t>
          </a:r>
        </a:p>
      </dgm:t>
    </dgm:pt>
    <dgm:pt modelId="{BF65A759-FF84-498C-8751-548C802ECB4A}" type="parTrans" cxnId="{3A291FE0-F57F-4A81-80CE-1DE5A0F75F27}">
      <dgm:prSet/>
      <dgm:spPr/>
      <dgm:t>
        <a:bodyPr/>
        <a:lstStyle/>
        <a:p>
          <a:endParaRPr lang="en-US"/>
        </a:p>
      </dgm:t>
    </dgm:pt>
    <dgm:pt modelId="{94C38905-8C62-4E0E-907E-515C79DA6D25}" type="sibTrans" cxnId="{3A291FE0-F57F-4A81-80CE-1DE5A0F75F27}">
      <dgm:prSet/>
      <dgm:spPr/>
      <dgm:t>
        <a:bodyPr/>
        <a:lstStyle/>
        <a:p>
          <a:endParaRPr lang="en-US" dirty="0"/>
        </a:p>
      </dgm:t>
    </dgm:pt>
    <dgm:pt modelId="{0704F1C7-FBAE-49D2-A4F3-A0C4A0CDFC05}">
      <dgm:prSet/>
      <dgm:spPr/>
      <dgm:t>
        <a:bodyPr/>
        <a:lstStyle/>
        <a:p>
          <a:r>
            <a:rPr lang="en-US" dirty="0"/>
            <a:t>Step 3:</a:t>
          </a:r>
        </a:p>
        <a:p>
          <a:r>
            <a:rPr lang="en-US" dirty="0"/>
            <a:t>Documentation of Florida Residency</a:t>
          </a:r>
        </a:p>
      </dgm:t>
    </dgm:pt>
    <dgm:pt modelId="{62137F94-6C71-4448-AAC8-DD23E27B8EDD}" type="parTrans" cxnId="{AFEF0D1D-4FDF-4474-B15A-12115C2C2C01}">
      <dgm:prSet/>
      <dgm:spPr/>
      <dgm:t>
        <a:bodyPr/>
        <a:lstStyle/>
        <a:p>
          <a:endParaRPr lang="en-US"/>
        </a:p>
      </dgm:t>
    </dgm:pt>
    <dgm:pt modelId="{06BF940C-5EE8-4F59-AAE1-FE1F370AF87C}" type="sibTrans" cxnId="{AFEF0D1D-4FDF-4474-B15A-12115C2C2C01}">
      <dgm:prSet/>
      <dgm:spPr/>
      <dgm:t>
        <a:bodyPr/>
        <a:lstStyle/>
        <a:p>
          <a:endParaRPr lang="en-US"/>
        </a:p>
      </dgm:t>
    </dgm:pt>
    <dgm:pt modelId="{F9AF2A7E-ABE4-4856-AB78-C761D27DB395}" type="pres">
      <dgm:prSet presAssocID="{1201BBDC-698B-487D-AA30-E70EB3D0547E}" presName="Name0" presStyleCnt="0">
        <dgm:presLayoutVars>
          <dgm:dir/>
          <dgm:resizeHandles val="exact"/>
        </dgm:presLayoutVars>
      </dgm:prSet>
      <dgm:spPr/>
    </dgm:pt>
    <dgm:pt modelId="{96DDAD76-B1FE-4F8F-A9D2-984A1C80E382}" type="pres">
      <dgm:prSet presAssocID="{6D032845-0ED8-4A83-9AA3-A678A739986B}" presName="node" presStyleLbl="node1" presStyleIdx="0" presStyleCnt="3">
        <dgm:presLayoutVars>
          <dgm:bulletEnabled val="1"/>
        </dgm:presLayoutVars>
      </dgm:prSet>
      <dgm:spPr/>
    </dgm:pt>
    <dgm:pt modelId="{617EA6F8-8DE8-4912-8787-CA69E3FDC970}" type="pres">
      <dgm:prSet presAssocID="{DC87D7BB-7379-4348-A388-1583A4B2FD17}" presName="sibTrans" presStyleLbl="sibTrans1D1" presStyleIdx="0" presStyleCnt="2"/>
      <dgm:spPr/>
    </dgm:pt>
    <dgm:pt modelId="{F3DE7403-751E-47B9-B8D9-D2E27C6EF6B8}" type="pres">
      <dgm:prSet presAssocID="{DC87D7BB-7379-4348-A388-1583A4B2FD17}" presName="connectorText" presStyleLbl="sibTrans1D1" presStyleIdx="0" presStyleCnt="2"/>
      <dgm:spPr/>
    </dgm:pt>
    <dgm:pt modelId="{3C21C006-1D7D-4E89-8A9A-0B4605DD1D56}" type="pres">
      <dgm:prSet presAssocID="{225F7F17-8D46-4B35-B2E2-4D5AA5CFEDA8}" presName="node" presStyleLbl="node1" presStyleIdx="1" presStyleCnt="3">
        <dgm:presLayoutVars>
          <dgm:bulletEnabled val="1"/>
        </dgm:presLayoutVars>
      </dgm:prSet>
      <dgm:spPr/>
    </dgm:pt>
    <dgm:pt modelId="{5737F86A-6753-4F8F-8FC2-D0EED79E2095}" type="pres">
      <dgm:prSet presAssocID="{94C38905-8C62-4E0E-907E-515C79DA6D25}" presName="sibTrans" presStyleLbl="sibTrans1D1" presStyleIdx="1" presStyleCnt="2"/>
      <dgm:spPr/>
    </dgm:pt>
    <dgm:pt modelId="{FF714FA8-F4F5-4D81-9E62-2FA20F915AA7}" type="pres">
      <dgm:prSet presAssocID="{94C38905-8C62-4E0E-907E-515C79DA6D25}" presName="connectorText" presStyleLbl="sibTrans1D1" presStyleIdx="1" presStyleCnt="2"/>
      <dgm:spPr/>
    </dgm:pt>
    <dgm:pt modelId="{C1F90D76-7C9D-4C23-B2F1-686444FE06F6}" type="pres">
      <dgm:prSet presAssocID="{0704F1C7-FBAE-49D2-A4F3-A0C4A0CDFC05}" presName="node" presStyleLbl="node1" presStyleIdx="2" presStyleCnt="3">
        <dgm:presLayoutVars>
          <dgm:bulletEnabled val="1"/>
        </dgm:presLayoutVars>
      </dgm:prSet>
      <dgm:spPr/>
    </dgm:pt>
  </dgm:ptLst>
  <dgm:cxnLst>
    <dgm:cxn modelId="{AFEF0D1D-4FDF-4474-B15A-12115C2C2C01}" srcId="{1201BBDC-698B-487D-AA30-E70EB3D0547E}" destId="{0704F1C7-FBAE-49D2-A4F3-A0C4A0CDFC05}" srcOrd="2" destOrd="0" parTransId="{62137F94-6C71-4448-AAC8-DD23E27B8EDD}" sibTransId="{06BF940C-5EE8-4F59-AAE1-FE1F370AF87C}"/>
    <dgm:cxn modelId="{F5AE2B21-F487-4F0C-B9BC-D078180B8014}" type="presOf" srcId="{DC87D7BB-7379-4348-A388-1583A4B2FD17}" destId="{617EA6F8-8DE8-4912-8787-CA69E3FDC970}" srcOrd="0" destOrd="0" presId="urn:microsoft.com/office/officeart/2016/7/layout/RepeatingBendingProcessNew"/>
    <dgm:cxn modelId="{C1DFA76C-A062-4798-90EA-B0B1893A061F}" type="presOf" srcId="{6D032845-0ED8-4A83-9AA3-A678A739986B}" destId="{96DDAD76-B1FE-4F8F-A9D2-984A1C80E382}" srcOrd="0" destOrd="0" presId="urn:microsoft.com/office/officeart/2016/7/layout/RepeatingBendingProcessNew"/>
    <dgm:cxn modelId="{5AD04250-9E42-4C8F-AA85-FB0443E60830}" type="presOf" srcId="{0704F1C7-FBAE-49D2-A4F3-A0C4A0CDFC05}" destId="{C1F90D76-7C9D-4C23-B2F1-686444FE06F6}" srcOrd="0" destOrd="0" presId="urn:microsoft.com/office/officeart/2016/7/layout/RepeatingBendingProcessNew"/>
    <dgm:cxn modelId="{F2DEE855-9B66-42A6-97BC-C1CEA57ED03E}" type="presOf" srcId="{94C38905-8C62-4E0E-907E-515C79DA6D25}" destId="{FF714FA8-F4F5-4D81-9E62-2FA20F915AA7}" srcOrd="1" destOrd="0" presId="urn:microsoft.com/office/officeart/2016/7/layout/RepeatingBendingProcessNew"/>
    <dgm:cxn modelId="{4F2F2981-4323-4829-B51E-2D2BD07BA288}" type="presOf" srcId="{225F7F17-8D46-4B35-B2E2-4D5AA5CFEDA8}" destId="{3C21C006-1D7D-4E89-8A9A-0B4605DD1D56}" srcOrd="0" destOrd="0" presId="urn:microsoft.com/office/officeart/2016/7/layout/RepeatingBendingProcessNew"/>
    <dgm:cxn modelId="{B1A8A3A5-799D-427F-901B-5E89DE15892C}" type="presOf" srcId="{1201BBDC-698B-487D-AA30-E70EB3D0547E}" destId="{F9AF2A7E-ABE4-4856-AB78-C761D27DB395}" srcOrd="0" destOrd="0" presId="urn:microsoft.com/office/officeart/2016/7/layout/RepeatingBendingProcessNew"/>
    <dgm:cxn modelId="{86C5A5C6-D95F-4922-AFDB-1F41B0B63326}" type="presOf" srcId="{94C38905-8C62-4E0E-907E-515C79DA6D25}" destId="{5737F86A-6753-4F8F-8FC2-D0EED79E2095}" srcOrd="0" destOrd="0" presId="urn:microsoft.com/office/officeart/2016/7/layout/RepeatingBendingProcessNew"/>
    <dgm:cxn modelId="{3A291FE0-F57F-4A81-80CE-1DE5A0F75F27}" srcId="{1201BBDC-698B-487D-AA30-E70EB3D0547E}" destId="{225F7F17-8D46-4B35-B2E2-4D5AA5CFEDA8}" srcOrd="1" destOrd="0" parTransId="{BF65A759-FF84-498C-8751-548C802ECB4A}" sibTransId="{94C38905-8C62-4E0E-907E-515C79DA6D25}"/>
    <dgm:cxn modelId="{CD789EE0-0240-4DF8-946C-6E446ED8F78C}" srcId="{1201BBDC-698B-487D-AA30-E70EB3D0547E}" destId="{6D032845-0ED8-4A83-9AA3-A678A739986B}" srcOrd="0" destOrd="0" parTransId="{B50037D4-B763-4E0F-8DB1-B118B9820CB8}" sibTransId="{DC87D7BB-7379-4348-A388-1583A4B2FD17}"/>
    <dgm:cxn modelId="{83D485F8-CB7C-4F2B-BF03-931544915575}" type="presOf" srcId="{DC87D7BB-7379-4348-A388-1583A4B2FD17}" destId="{F3DE7403-751E-47B9-B8D9-D2E27C6EF6B8}" srcOrd="1" destOrd="0" presId="urn:microsoft.com/office/officeart/2016/7/layout/RepeatingBendingProcessNew"/>
    <dgm:cxn modelId="{D94D2BE9-9CA9-4664-BBBE-6416EC1D8D58}" type="presParOf" srcId="{F9AF2A7E-ABE4-4856-AB78-C761D27DB395}" destId="{96DDAD76-B1FE-4F8F-A9D2-984A1C80E382}" srcOrd="0" destOrd="0" presId="urn:microsoft.com/office/officeart/2016/7/layout/RepeatingBendingProcessNew"/>
    <dgm:cxn modelId="{A9267C5C-9A13-48BE-AB0D-BB73B544BE72}" type="presParOf" srcId="{F9AF2A7E-ABE4-4856-AB78-C761D27DB395}" destId="{617EA6F8-8DE8-4912-8787-CA69E3FDC970}" srcOrd="1" destOrd="0" presId="urn:microsoft.com/office/officeart/2016/7/layout/RepeatingBendingProcessNew"/>
    <dgm:cxn modelId="{07A540BD-C828-450D-AFE3-CC72A3AF1274}" type="presParOf" srcId="{617EA6F8-8DE8-4912-8787-CA69E3FDC970}" destId="{F3DE7403-751E-47B9-B8D9-D2E27C6EF6B8}" srcOrd="0" destOrd="0" presId="urn:microsoft.com/office/officeart/2016/7/layout/RepeatingBendingProcessNew"/>
    <dgm:cxn modelId="{EE0979B0-768F-457A-A81B-E5CFF8DC9EC5}" type="presParOf" srcId="{F9AF2A7E-ABE4-4856-AB78-C761D27DB395}" destId="{3C21C006-1D7D-4E89-8A9A-0B4605DD1D56}" srcOrd="2" destOrd="0" presId="urn:microsoft.com/office/officeart/2016/7/layout/RepeatingBendingProcessNew"/>
    <dgm:cxn modelId="{1D8063BA-0479-49BA-B58D-4FEF6FD1A477}" type="presParOf" srcId="{F9AF2A7E-ABE4-4856-AB78-C761D27DB395}" destId="{5737F86A-6753-4F8F-8FC2-D0EED79E2095}" srcOrd="3" destOrd="0" presId="urn:microsoft.com/office/officeart/2016/7/layout/RepeatingBendingProcessNew"/>
    <dgm:cxn modelId="{6EF37242-431B-4784-B614-DE4DB87F5E51}" type="presParOf" srcId="{5737F86A-6753-4F8F-8FC2-D0EED79E2095}" destId="{FF714FA8-F4F5-4D81-9E62-2FA20F915AA7}" srcOrd="0" destOrd="0" presId="urn:microsoft.com/office/officeart/2016/7/layout/RepeatingBendingProcessNew"/>
    <dgm:cxn modelId="{125DDB07-E21D-4A37-B769-9BF161903764}" type="presParOf" srcId="{F9AF2A7E-ABE4-4856-AB78-C761D27DB395}" destId="{C1F90D76-7C9D-4C23-B2F1-686444FE06F6}" srcOrd="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201BBDC-698B-487D-AA30-E70EB3D0547E}" type="doc">
      <dgm:prSet loTypeId="urn:microsoft.com/office/officeart/2016/7/layout/RepeatingBendingProcessNew" loCatId="process" qsTypeId="urn:microsoft.com/office/officeart/2005/8/quickstyle/simple4" qsCatId="simple" csTypeId="urn:microsoft.com/office/officeart/2005/8/colors/accent1_2" csCatId="accent1" phldr="1"/>
      <dgm:spPr/>
      <dgm:t>
        <a:bodyPr/>
        <a:lstStyle/>
        <a:p>
          <a:endParaRPr lang="en-US"/>
        </a:p>
      </dgm:t>
    </dgm:pt>
    <dgm:pt modelId="{6D032845-0ED8-4A83-9AA3-A678A739986B}">
      <dgm:prSet/>
      <dgm:spPr/>
      <dgm:t>
        <a:bodyPr/>
        <a:lstStyle/>
        <a:p>
          <a:pPr algn="ctr"/>
          <a:r>
            <a:rPr lang="en-US" dirty="0"/>
            <a:t>Step 1: </a:t>
          </a:r>
        </a:p>
        <a:p>
          <a:pPr algn="ctr"/>
          <a:r>
            <a:rPr lang="en-US" dirty="0"/>
            <a:t>Dependency  Status</a:t>
          </a:r>
        </a:p>
      </dgm:t>
    </dgm:pt>
    <dgm:pt modelId="{B50037D4-B763-4E0F-8DB1-B118B9820CB8}" type="parTrans" cxnId="{CD789EE0-0240-4DF8-946C-6E446ED8F78C}">
      <dgm:prSet/>
      <dgm:spPr/>
      <dgm:t>
        <a:bodyPr/>
        <a:lstStyle/>
        <a:p>
          <a:endParaRPr lang="en-US"/>
        </a:p>
      </dgm:t>
    </dgm:pt>
    <dgm:pt modelId="{DC87D7BB-7379-4348-A388-1583A4B2FD17}" type="sibTrans" cxnId="{CD789EE0-0240-4DF8-946C-6E446ED8F78C}">
      <dgm:prSet/>
      <dgm:spPr/>
      <dgm:t>
        <a:bodyPr/>
        <a:lstStyle/>
        <a:p>
          <a:endParaRPr lang="en-US" dirty="0"/>
        </a:p>
      </dgm:t>
    </dgm:pt>
    <dgm:pt modelId="{225F7F17-8D46-4B35-B2E2-4D5AA5CFEDA8}">
      <dgm:prSet/>
      <dgm:spPr/>
      <dgm:t>
        <a:bodyPr/>
        <a:lstStyle/>
        <a:p>
          <a:r>
            <a:rPr lang="en-US" dirty="0"/>
            <a:t>Step 2: </a:t>
          </a:r>
        </a:p>
        <a:p>
          <a:r>
            <a:rPr lang="en-US" dirty="0"/>
            <a:t>Proof of Citizenship/Lawful  Status</a:t>
          </a:r>
        </a:p>
      </dgm:t>
    </dgm:pt>
    <dgm:pt modelId="{BF65A759-FF84-498C-8751-548C802ECB4A}" type="parTrans" cxnId="{3A291FE0-F57F-4A81-80CE-1DE5A0F75F27}">
      <dgm:prSet/>
      <dgm:spPr/>
      <dgm:t>
        <a:bodyPr/>
        <a:lstStyle/>
        <a:p>
          <a:endParaRPr lang="en-US"/>
        </a:p>
      </dgm:t>
    </dgm:pt>
    <dgm:pt modelId="{94C38905-8C62-4E0E-907E-515C79DA6D25}" type="sibTrans" cxnId="{3A291FE0-F57F-4A81-80CE-1DE5A0F75F27}">
      <dgm:prSet/>
      <dgm:spPr/>
      <dgm:t>
        <a:bodyPr/>
        <a:lstStyle/>
        <a:p>
          <a:endParaRPr lang="en-US" dirty="0"/>
        </a:p>
      </dgm:t>
    </dgm:pt>
    <dgm:pt modelId="{0704F1C7-FBAE-49D2-A4F3-A0C4A0CDFC05}">
      <dgm:prSet/>
      <dgm:spPr/>
      <dgm:t>
        <a:bodyPr/>
        <a:lstStyle/>
        <a:p>
          <a:r>
            <a:rPr lang="en-US" dirty="0"/>
            <a:t>Step 3:</a:t>
          </a:r>
        </a:p>
        <a:p>
          <a:r>
            <a:rPr lang="en-US" dirty="0"/>
            <a:t>Documentation of Florida Residency</a:t>
          </a:r>
        </a:p>
      </dgm:t>
    </dgm:pt>
    <dgm:pt modelId="{62137F94-6C71-4448-AAC8-DD23E27B8EDD}" type="parTrans" cxnId="{AFEF0D1D-4FDF-4474-B15A-12115C2C2C01}">
      <dgm:prSet/>
      <dgm:spPr/>
      <dgm:t>
        <a:bodyPr/>
        <a:lstStyle/>
        <a:p>
          <a:endParaRPr lang="en-US"/>
        </a:p>
      </dgm:t>
    </dgm:pt>
    <dgm:pt modelId="{06BF940C-5EE8-4F59-AAE1-FE1F370AF87C}" type="sibTrans" cxnId="{AFEF0D1D-4FDF-4474-B15A-12115C2C2C01}">
      <dgm:prSet/>
      <dgm:spPr/>
      <dgm:t>
        <a:bodyPr/>
        <a:lstStyle/>
        <a:p>
          <a:endParaRPr lang="en-US"/>
        </a:p>
      </dgm:t>
    </dgm:pt>
    <dgm:pt modelId="{F9AF2A7E-ABE4-4856-AB78-C761D27DB395}" type="pres">
      <dgm:prSet presAssocID="{1201BBDC-698B-487D-AA30-E70EB3D0547E}" presName="Name0" presStyleCnt="0">
        <dgm:presLayoutVars>
          <dgm:dir/>
          <dgm:resizeHandles val="exact"/>
        </dgm:presLayoutVars>
      </dgm:prSet>
      <dgm:spPr/>
    </dgm:pt>
    <dgm:pt modelId="{96DDAD76-B1FE-4F8F-A9D2-984A1C80E382}" type="pres">
      <dgm:prSet presAssocID="{6D032845-0ED8-4A83-9AA3-A678A739986B}" presName="node" presStyleLbl="node1" presStyleIdx="0" presStyleCnt="3">
        <dgm:presLayoutVars>
          <dgm:bulletEnabled val="1"/>
        </dgm:presLayoutVars>
      </dgm:prSet>
      <dgm:spPr/>
    </dgm:pt>
    <dgm:pt modelId="{617EA6F8-8DE8-4912-8787-CA69E3FDC970}" type="pres">
      <dgm:prSet presAssocID="{DC87D7BB-7379-4348-A388-1583A4B2FD17}" presName="sibTrans" presStyleLbl="sibTrans1D1" presStyleIdx="0" presStyleCnt="2"/>
      <dgm:spPr/>
    </dgm:pt>
    <dgm:pt modelId="{F3DE7403-751E-47B9-B8D9-D2E27C6EF6B8}" type="pres">
      <dgm:prSet presAssocID="{DC87D7BB-7379-4348-A388-1583A4B2FD17}" presName="connectorText" presStyleLbl="sibTrans1D1" presStyleIdx="0" presStyleCnt="2"/>
      <dgm:spPr/>
    </dgm:pt>
    <dgm:pt modelId="{3C21C006-1D7D-4E89-8A9A-0B4605DD1D56}" type="pres">
      <dgm:prSet presAssocID="{225F7F17-8D46-4B35-B2E2-4D5AA5CFEDA8}" presName="node" presStyleLbl="node1" presStyleIdx="1" presStyleCnt="3">
        <dgm:presLayoutVars>
          <dgm:bulletEnabled val="1"/>
        </dgm:presLayoutVars>
      </dgm:prSet>
      <dgm:spPr/>
    </dgm:pt>
    <dgm:pt modelId="{5737F86A-6753-4F8F-8FC2-D0EED79E2095}" type="pres">
      <dgm:prSet presAssocID="{94C38905-8C62-4E0E-907E-515C79DA6D25}" presName="sibTrans" presStyleLbl="sibTrans1D1" presStyleIdx="1" presStyleCnt="2"/>
      <dgm:spPr/>
    </dgm:pt>
    <dgm:pt modelId="{FF714FA8-F4F5-4D81-9E62-2FA20F915AA7}" type="pres">
      <dgm:prSet presAssocID="{94C38905-8C62-4E0E-907E-515C79DA6D25}" presName="connectorText" presStyleLbl="sibTrans1D1" presStyleIdx="1" presStyleCnt="2"/>
      <dgm:spPr/>
    </dgm:pt>
    <dgm:pt modelId="{C1F90D76-7C9D-4C23-B2F1-686444FE06F6}" type="pres">
      <dgm:prSet presAssocID="{0704F1C7-FBAE-49D2-A4F3-A0C4A0CDFC05}" presName="node" presStyleLbl="node1" presStyleIdx="2" presStyleCnt="3">
        <dgm:presLayoutVars>
          <dgm:bulletEnabled val="1"/>
        </dgm:presLayoutVars>
      </dgm:prSet>
      <dgm:spPr/>
    </dgm:pt>
  </dgm:ptLst>
  <dgm:cxnLst>
    <dgm:cxn modelId="{AFEF0D1D-4FDF-4474-B15A-12115C2C2C01}" srcId="{1201BBDC-698B-487D-AA30-E70EB3D0547E}" destId="{0704F1C7-FBAE-49D2-A4F3-A0C4A0CDFC05}" srcOrd="2" destOrd="0" parTransId="{62137F94-6C71-4448-AAC8-DD23E27B8EDD}" sibTransId="{06BF940C-5EE8-4F59-AAE1-FE1F370AF87C}"/>
    <dgm:cxn modelId="{F5AE2B21-F487-4F0C-B9BC-D078180B8014}" type="presOf" srcId="{DC87D7BB-7379-4348-A388-1583A4B2FD17}" destId="{617EA6F8-8DE8-4912-8787-CA69E3FDC970}" srcOrd="0" destOrd="0" presId="urn:microsoft.com/office/officeart/2016/7/layout/RepeatingBendingProcessNew"/>
    <dgm:cxn modelId="{C1DFA76C-A062-4798-90EA-B0B1893A061F}" type="presOf" srcId="{6D032845-0ED8-4A83-9AA3-A678A739986B}" destId="{96DDAD76-B1FE-4F8F-A9D2-984A1C80E382}" srcOrd="0" destOrd="0" presId="urn:microsoft.com/office/officeart/2016/7/layout/RepeatingBendingProcessNew"/>
    <dgm:cxn modelId="{5AD04250-9E42-4C8F-AA85-FB0443E60830}" type="presOf" srcId="{0704F1C7-FBAE-49D2-A4F3-A0C4A0CDFC05}" destId="{C1F90D76-7C9D-4C23-B2F1-686444FE06F6}" srcOrd="0" destOrd="0" presId="urn:microsoft.com/office/officeart/2016/7/layout/RepeatingBendingProcessNew"/>
    <dgm:cxn modelId="{F2DEE855-9B66-42A6-97BC-C1CEA57ED03E}" type="presOf" srcId="{94C38905-8C62-4E0E-907E-515C79DA6D25}" destId="{FF714FA8-F4F5-4D81-9E62-2FA20F915AA7}" srcOrd="1" destOrd="0" presId="urn:microsoft.com/office/officeart/2016/7/layout/RepeatingBendingProcessNew"/>
    <dgm:cxn modelId="{4F2F2981-4323-4829-B51E-2D2BD07BA288}" type="presOf" srcId="{225F7F17-8D46-4B35-B2E2-4D5AA5CFEDA8}" destId="{3C21C006-1D7D-4E89-8A9A-0B4605DD1D56}" srcOrd="0" destOrd="0" presId="urn:microsoft.com/office/officeart/2016/7/layout/RepeatingBendingProcessNew"/>
    <dgm:cxn modelId="{B1A8A3A5-799D-427F-901B-5E89DE15892C}" type="presOf" srcId="{1201BBDC-698B-487D-AA30-E70EB3D0547E}" destId="{F9AF2A7E-ABE4-4856-AB78-C761D27DB395}" srcOrd="0" destOrd="0" presId="urn:microsoft.com/office/officeart/2016/7/layout/RepeatingBendingProcessNew"/>
    <dgm:cxn modelId="{86C5A5C6-D95F-4922-AFDB-1F41B0B63326}" type="presOf" srcId="{94C38905-8C62-4E0E-907E-515C79DA6D25}" destId="{5737F86A-6753-4F8F-8FC2-D0EED79E2095}" srcOrd="0" destOrd="0" presId="urn:microsoft.com/office/officeart/2016/7/layout/RepeatingBendingProcessNew"/>
    <dgm:cxn modelId="{3A291FE0-F57F-4A81-80CE-1DE5A0F75F27}" srcId="{1201BBDC-698B-487D-AA30-E70EB3D0547E}" destId="{225F7F17-8D46-4B35-B2E2-4D5AA5CFEDA8}" srcOrd="1" destOrd="0" parTransId="{BF65A759-FF84-498C-8751-548C802ECB4A}" sibTransId="{94C38905-8C62-4E0E-907E-515C79DA6D25}"/>
    <dgm:cxn modelId="{CD789EE0-0240-4DF8-946C-6E446ED8F78C}" srcId="{1201BBDC-698B-487D-AA30-E70EB3D0547E}" destId="{6D032845-0ED8-4A83-9AA3-A678A739986B}" srcOrd="0" destOrd="0" parTransId="{B50037D4-B763-4E0F-8DB1-B118B9820CB8}" sibTransId="{DC87D7BB-7379-4348-A388-1583A4B2FD17}"/>
    <dgm:cxn modelId="{83D485F8-CB7C-4F2B-BF03-931544915575}" type="presOf" srcId="{DC87D7BB-7379-4348-A388-1583A4B2FD17}" destId="{F3DE7403-751E-47B9-B8D9-D2E27C6EF6B8}" srcOrd="1" destOrd="0" presId="urn:microsoft.com/office/officeart/2016/7/layout/RepeatingBendingProcessNew"/>
    <dgm:cxn modelId="{D94D2BE9-9CA9-4664-BBBE-6416EC1D8D58}" type="presParOf" srcId="{F9AF2A7E-ABE4-4856-AB78-C761D27DB395}" destId="{96DDAD76-B1FE-4F8F-A9D2-984A1C80E382}" srcOrd="0" destOrd="0" presId="urn:microsoft.com/office/officeart/2016/7/layout/RepeatingBendingProcessNew"/>
    <dgm:cxn modelId="{A9267C5C-9A13-48BE-AB0D-BB73B544BE72}" type="presParOf" srcId="{F9AF2A7E-ABE4-4856-AB78-C761D27DB395}" destId="{617EA6F8-8DE8-4912-8787-CA69E3FDC970}" srcOrd="1" destOrd="0" presId="urn:microsoft.com/office/officeart/2016/7/layout/RepeatingBendingProcessNew"/>
    <dgm:cxn modelId="{07A540BD-C828-450D-AFE3-CC72A3AF1274}" type="presParOf" srcId="{617EA6F8-8DE8-4912-8787-CA69E3FDC970}" destId="{F3DE7403-751E-47B9-B8D9-D2E27C6EF6B8}" srcOrd="0" destOrd="0" presId="urn:microsoft.com/office/officeart/2016/7/layout/RepeatingBendingProcessNew"/>
    <dgm:cxn modelId="{EE0979B0-768F-457A-A81B-E5CFF8DC9EC5}" type="presParOf" srcId="{F9AF2A7E-ABE4-4856-AB78-C761D27DB395}" destId="{3C21C006-1D7D-4E89-8A9A-0B4605DD1D56}" srcOrd="2" destOrd="0" presId="urn:microsoft.com/office/officeart/2016/7/layout/RepeatingBendingProcessNew"/>
    <dgm:cxn modelId="{1D8063BA-0479-49BA-B58D-4FEF6FD1A477}" type="presParOf" srcId="{F9AF2A7E-ABE4-4856-AB78-C761D27DB395}" destId="{5737F86A-6753-4F8F-8FC2-D0EED79E2095}" srcOrd="3" destOrd="0" presId="urn:microsoft.com/office/officeart/2016/7/layout/RepeatingBendingProcessNew"/>
    <dgm:cxn modelId="{6EF37242-431B-4784-B614-DE4DB87F5E51}" type="presParOf" srcId="{5737F86A-6753-4F8F-8FC2-D0EED79E2095}" destId="{FF714FA8-F4F5-4D81-9E62-2FA20F915AA7}" srcOrd="0" destOrd="0" presId="urn:microsoft.com/office/officeart/2016/7/layout/RepeatingBendingProcessNew"/>
    <dgm:cxn modelId="{125DDB07-E21D-4A37-B769-9BF161903764}" type="presParOf" srcId="{F9AF2A7E-ABE4-4856-AB78-C761D27DB395}" destId="{C1F90D76-7C9D-4C23-B2F1-686444FE06F6}" srcOrd="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82199F3-9D1D-4FDA-88A3-E4729BC28D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80B30A9-8D45-4EEE-93F9-FBB69A2D8A79}">
      <dgm:prSet/>
      <dgm:spPr/>
      <dgm:t>
        <a:bodyPr/>
        <a:lstStyle/>
        <a:p>
          <a:r>
            <a:rPr lang="en-US" dirty="0"/>
            <a:t>Know your dependency status so you are clear who will be the claimant</a:t>
          </a:r>
        </a:p>
      </dgm:t>
    </dgm:pt>
    <dgm:pt modelId="{7D0BA6E0-0AF9-42BE-BE71-71D192F2B43F}" type="parTrans" cxnId="{0C353249-5568-4A02-B925-5409651AC211}">
      <dgm:prSet/>
      <dgm:spPr/>
      <dgm:t>
        <a:bodyPr/>
        <a:lstStyle/>
        <a:p>
          <a:endParaRPr lang="en-US"/>
        </a:p>
      </dgm:t>
    </dgm:pt>
    <dgm:pt modelId="{C99E65C3-0CEB-4F41-9736-5DC12D2FA13B}" type="sibTrans" cxnId="{0C353249-5568-4A02-B925-5409651AC211}">
      <dgm:prSet/>
      <dgm:spPr/>
      <dgm:t>
        <a:bodyPr/>
        <a:lstStyle/>
        <a:p>
          <a:endParaRPr lang="en-US"/>
        </a:p>
      </dgm:t>
    </dgm:pt>
    <dgm:pt modelId="{1E2F2B81-E970-4597-904B-96F8144B72D2}">
      <dgm:prSet/>
      <dgm:spPr/>
      <dgm:t>
        <a:bodyPr/>
        <a:lstStyle/>
        <a:p>
          <a:r>
            <a:rPr lang="en-US" dirty="0"/>
            <a:t>The claimant must provide proof of lawful immigration status by providing the right documents</a:t>
          </a:r>
        </a:p>
      </dgm:t>
    </dgm:pt>
    <dgm:pt modelId="{F0273E42-C72C-4D25-8D42-BEB1D8077D6B}" type="parTrans" cxnId="{F7BFF58D-F62E-4ABA-B3E9-37FDB68E2CEC}">
      <dgm:prSet/>
      <dgm:spPr/>
      <dgm:t>
        <a:bodyPr/>
        <a:lstStyle/>
        <a:p>
          <a:endParaRPr lang="en-US"/>
        </a:p>
      </dgm:t>
    </dgm:pt>
    <dgm:pt modelId="{D4CAAD50-1025-4A0A-9A90-FCCEBE8B77C4}" type="sibTrans" cxnId="{F7BFF58D-F62E-4ABA-B3E9-37FDB68E2CEC}">
      <dgm:prSet/>
      <dgm:spPr/>
      <dgm:t>
        <a:bodyPr/>
        <a:lstStyle/>
        <a:p>
          <a:endParaRPr lang="en-US"/>
        </a:p>
      </dgm:t>
    </dgm:pt>
    <dgm:pt modelId="{E7E7BFB0-03F4-47D9-B6BC-F37738E9A53B}">
      <dgm:prSet/>
      <dgm:spPr/>
      <dgm:t>
        <a:bodyPr/>
        <a:lstStyle/>
        <a:p>
          <a:r>
            <a:rPr lang="en-US" dirty="0"/>
            <a:t>The claimant who provides adequate proof of lawful immigration status can now provide documents to prove that they have resided in the State of Florida for 12 consecutive (back-to-back) months</a:t>
          </a:r>
        </a:p>
      </dgm:t>
    </dgm:pt>
    <dgm:pt modelId="{C7616E09-3360-4A64-BB3A-4EBA462B4CD7}" type="parTrans" cxnId="{904C4AED-9224-4B6E-AB9A-EBB664C47037}">
      <dgm:prSet/>
      <dgm:spPr/>
      <dgm:t>
        <a:bodyPr/>
        <a:lstStyle/>
        <a:p>
          <a:endParaRPr lang="en-US"/>
        </a:p>
      </dgm:t>
    </dgm:pt>
    <dgm:pt modelId="{71344C47-2F0E-4463-9DC3-A355F454462C}" type="sibTrans" cxnId="{904C4AED-9224-4B6E-AB9A-EBB664C47037}">
      <dgm:prSet/>
      <dgm:spPr/>
      <dgm:t>
        <a:bodyPr/>
        <a:lstStyle/>
        <a:p>
          <a:endParaRPr lang="en-US"/>
        </a:p>
      </dgm:t>
    </dgm:pt>
    <dgm:pt modelId="{2A68C89F-F93C-4C03-A805-0E30DCDA8A3A}">
      <dgm:prSet/>
      <dgm:spPr/>
      <dgm:t>
        <a:bodyPr/>
        <a:lstStyle/>
        <a:p>
          <a:r>
            <a:rPr lang="en-US" dirty="0"/>
            <a:t>Pay Florida In-State Tuition Rate</a:t>
          </a:r>
        </a:p>
      </dgm:t>
    </dgm:pt>
    <dgm:pt modelId="{1051DEEF-C0B9-4CC0-933C-12A8733FFCAA}" type="parTrans" cxnId="{D3DE05F9-7B0E-49E5-AFA7-FE50099AADC6}">
      <dgm:prSet/>
      <dgm:spPr/>
      <dgm:t>
        <a:bodyPr/>
        <a:lstStyle/>
        <a:p>
          <a:endParaRPr lang="en-US"/>
        </a:p>
      </dgm:t>
    </dgm:pt>
    <dgm:pt modelId="{EF7BB976-8C28-4D01-A51E-285A850EB6F1}" type="sibTrans" cxnId="{D3DE05F9-7B0E-49E5-AFA7-FE50099AADC6}">
      <dgm:prSet/>
      <dgm:spPr/>
      <dgm:t>
        <a:bodyPr/>
        <a:lstStyle/>
        <a:p>
          <a:endParaRPr lang="en-US"/>
        </a:p>
      </dgm:t>
    </dgm:pt>
    <dgm:pt modelId="{A218C212-848B-4826-B8C7-0289D027A31D}" type="pres">
      <dgm:prSet presAssocID="{B82199F3-9D1D-4FDA-88A3-E4729BC28D51}" presName="linear" presStyleCnt="0">
        <dgm:presLayoutVars>
          <dgm:animLvl val="lvl"/>
          <dgm:resizeHandles val="exact"/>
        </dgm:presLayoutVars>
      </dgm:prSet>
      <dgm:spPr/>
    </dgm:pt>
    <dgm:pt modelId="{72850D9F-942F-44B7-95E1-3E51FA8AB72F}" type="pres">
      <dgm:prSet presAssocID="{E80B30A9-8D45-4EEE-93F9-FBB69A2D8A79}" presName="parentText" presStyleLbl="node1" presStyleIdx="0" presStyleCnt="4" custLinFactY="-19124" custLinFactNeighborY="-100000">
        <dgm:presLayoutVars>
          <dgm:chMax val="0"/>
          <dgm:bulletEnabled val="1"/>
        </dgm:presLayoutVars>
      </dgm:prSet>
      <dgm:spPr/>
    </dgm:pt>
    <dgm:pt modelId="{7E9C79F0-D206-45AA-B9F2-C74F39A09EC3}" type="pres">
      <dgm:prSet presAssocID="{C99E65C3-0CEB-4F41-9736-5DC12D2FA13B}" presName="spacer" presStyleCnt="0"/>
      <dgm:spPr/>
    </dgm:pt>
    <dgm:pt modelId="{1478E671-8D62-43A9-AC6E-C8C1233B4594}" type="pres">
      <dgm:prSet presAssocID="{1E2F2B81-E970-4597-904B-96F8144B72D2}" presName="parentText" presStyleLbl="node1" presStyleIdx="1" presStyleCnt="4">
        <dgm:presLayoutVars>
          <dgm:chMax val="0"/>
          <dgm:bulletEnabled val="1"/>
        </dgm:presLayoutVars>
      </dgm:prSet>
      <dgm:spPr/>
    </dgm:pt>
    <dgm:pt modelId="{73B23347-9C83-4C0A-A7D9-1ACF97DF65A0}" type="pres">
      <dgm:prSet presAssocID="{D4CAAD50-1025-4A0A-9A90-FCCEBE8B77C4}" presName="spacer" presStyleCnt="0"/>
      <dgm:spPr/>
    </dgm:pt>
    <dgm:pt modelId="{9C354C60-7926-4A71-B08D-569449E6C4E8}" type="pres">
      <dgm:prSet presAssocID="{E7E7BFB0-03F4-47D9-B6BC-F37738E9A53B}" presName="parentText" presStyleLbl="node1" presStyleIdx="2" presStyleCnt="4" custLinFactY="19879" custLinFactNeighborX="-13" custLinFactNeighborY="100000">
        <dgm:presLayoutVars>
          <dgm:chMax val="0"/>
          <dgm:bulletEnabled val="1"/>
        </dgm:presLayoutVars>
      </dgm:prSet>
      <dgm:spPr/>
    </dgm:pt>
    <dgm:pt modelId="{F48F899B-0570-4E73-A027-1D12AB683B20}" type="pres">
      <dgm:prSet presAssocID="{71344C47-2F0E-4463-9DC3-A355F454462C}" presName="spacer" presStyleCnt="0"/>
      <dgm:spPr/>
    </dgm:pt>
    <dgm:pt modelId="{F26D77C3-EEE4-449D-B238-DAAB0F079CF5}" type="pres">
      <dgm:prSet presAssocID="{2A68C89F-F93C-4C03-A805-0E30DCDA8A3A}" presName="parentText" presStyleLbl="node1" presStyleIdx="3" presStyleCnt="4" custLinFactY="32908" custLinFactNeighborX="-13" custLinFactNeighborY="100000">
        <dgm:presLayoutVars>
          <dgm:chMax val="0"/>
          <dgm:bulletEnabled val="1"/>
        </dgm:presLayoutVars>
      </dgm:prSet>
      <dgm:spPr/>
    </dgm:pt>
  </dgm:ptLst>
  <dgm:cxnLst>
    <dgm:cxn modelId="{07E8D232-5CF8-448D-AE38-51D637DB941B}" type="presOf" srcId="{E80B30A9-8D45-4EEE-93F9-FBB69A2D8A79}" destId="{72850D9F-942F-44B7-95E1-3E51FA8AB72F}" srcOrd="0" destOrd="0" presId="urn:microsoft.com/office/officeart/2005/8/layout/vList2"/>
    <dgm:cxn modelId="{0C353249-5568-4A02-B925-5409651AC211}" srcId="{B82199F3-9D1D-4FDA-88A3-E4729BC28D51}" destId="{E80B30A9-8D45-4EEE-93F9-FBB69A2D8A79}" srcOrd="0" destOrd="0" parTransId="{7D0BA6E0-0AF9-42BE-BE71-71D192F2B43F}" sibTransId="{C99E65C3-0CEB-4F41-9736-5DC12D2FA13B}"/>
    <dgm:cxn modelId="{F07FA64A-C380-41DD-A653-485B6D2E0271}" type="presOf" srcId="{1E2F2B81-E970-4597-904B-96F8144B72D2}" destId="{1478E671-8D62-43A9-AC6E-C8C1233B4594}" srcOrd="0" destOrd="0" presId="urn:microsoft.com/office/officeart/2005/8/layout/vList2"/>
    <dgm:cxn modelId="{F7BFF58D-F62E-4ABA-B3E9-37FDB68E2CEC}" srcId="{B82199F3-9D1D-4FDA-88A3-E4729BC28D51}" destId="{1E2F2B81-E970-4597-904B-96F8144B72D2}" srcOrd="1" destOrd="0" parTransId="{F0273E42-C72C-4D25-8D42-BEB1D8077D6B}" sibTransId="{D4CAAD50-1025-4A0A-9A90-FCCEBE8B77C4}"/>
    <dgm:cxn modelId="{191ABA9C-219D-445E-B147-9663E1DA91C6}" type="presOf" srcId="{E7E7BFB0-03F4-47D9-B6BC-F37738E9A53B}" destId="{9C354C60-7926-4A71-B08D-569449E6C4E8}" srcOrd="0" destOrd="0" presId="urn:microsoft.com/office/officeart/2005/8/layout/vList2"/>
    <dgm:cxn modelId="{6C3A69A1-7C90-45BB-A0E6-5713365FB762}" type="presOf" srcId="{2A68C89F-F93C-4C03-A805-0E30DCDA8A3A}" destId="{F26D77C3-EEE4-449D-B238-DAAB0F079CF5}" srcOrd="0" destOrd="0" presId="urn:microsoft.com/office/officeart/2005/8/layout/vList2"/>
    <dgm:cxn modelId="{A3B515D5-27BC-4316-A8CB-9C110EE1AF57}" type="presOf" srcId="{B82199F3-9D1D-4FDA-88A3-E4729BC28D51}" destId="{A218C212-848B-4826-B8C7-0289D027A31D}" srcOrd="0" destOrd="0" presId="urn:microsoft.com/office/officeart/2005/8/layout/vList2"/>
    <dgm:cxn modelId="{904C4AED-9224-4B6E-AB9A-EBB664C47037}" srcId="{B82199F3-9D1D-4FDA-88A3-E4729BC28D51}" destId="{E7E7BFB0-03F4-47D9-B6BC-F37738E9A53B}" srcOrd="2" destOrd="0" parTransId="{C7616E09-3360-4A64-BB3A-4EBA462B4CD7}" sibTransId="{71344C47-2F0E-4463-9DC3-A355F454462C}"/>
    <dgm:cxn modelId="{D3DE05F9-7B0E-49E5-AFA7-FE50099AADC6}" srcId="{B82199F3-9D1D-4FDA-88A3-E4729BC28D51}" destId="{2A68C89F-F93C-4C03-A805-0E30DCDA8A3A}" srcOrd="3" destOrd="0" parTransId="{1051DEEF-C0B9-4CC0-933C-12A8733FFCAA}" sibTransId="{EF7BB976-8C28-4D01-A51E-285A850EB6F1}"/>
    <dgm:cxn modelId="{125D7121-DC76-42A2-9F87-05AFA757DF2A}" type="presParOf" srcId="{A218C212-848B-4826-B8C7-0289D027A31D}" destId="{72850D9F-942F-44B7-95E1-3E51FA8AB72F}" srcOrd="0" destOrd="0" presId="urn:microsoft.com/office/officeart/2005/8/layout/vList2"/>
    <dgm:cxn modelId="{5B1E93AF-D7E2-495E-B26E-CAB02F8375CD}" type="presParOf" srcId="{A218C212-848B-4826-B8C7-0289D027A31D}" destId="{7E9C79F0-D206-45AA-B9F2-C74F39A09EC3}" srcOrd="1" destOrd="0" presId="urn:microsoft.com/office/officeart/2005/8/layout/vList2"/>
    <dgm:cxn modelId="{8805E55D-4616-4D48-8265-16F65F241369}" type="presParOf" srcId="{A218C212-848B-4826-B8C7-0289D027A31D}" destId="{1478E671-8D62-43A9-AC6E-C8C1233B4594}" srcOrd="2" destOrd="0" presId="urn:microsoft.com/office/officeart/2005/8/layout/vList2"/>
    <dgm:cxn modelId="{6DD75DE1-8293-4E10-AD0F-940363377A78}" type="presParOf" srcId="{A218C212-848B-4826-B8C7-0289D027A31D}" destId="{73B23347-9C83-4C0A-A7D9-1ACF97DF65A0}" srcOrd="3" destOrd="0" presId="urn:microsoft.com/office/officeart/2005/8/layout/vList2"/>
    <dgm:cxn modelId="{B5B08786-2953-4818-A247-97687D14AFEE}" type="presParOf" srcId="{A218C212-848B-4826-B8C7-0289D027A31D}" destId="{9C354C60-7926-4A71-B08D-569449E6C4E8}" srcOrd="4" destOrd="0" presId="urn:microsoft.com/office/officeart/2005/8/layout/vList2"/>
    <dgm:cxn modelId="{181464EB-9C5D-457D-8C01-20CC83456DB1}" type="presParOf" srcId="{A218C212-848B-4826-B8C7-0289D027A31D}" destId="{F48F899B-0570-4E73-A027-1D12AB683B20}" srcOrd="5" destOrd="0" presId="urn:microsoft.com/office/officeart/2005/8/layout/vList2"/>
    <dgm:cxn modelId="{EE038C6B-820A-4FA6-87F3-2164D551EA72}" type="presParOf" srcId="{A218C212-848B-4826-B8C7-0289D027A31D}" destId="{F26D77C3-EEE4-449D-B238-DAAB0F079CF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EA6F8-8DE8-4912-8787-CA69E3FDC970}">
      <dsp:nvSpPr>
        <dsp:cNvPr id="0" name=""/>
        <dsp:cNvSpPr/>
      </dsp:nvSpPr>
      <dsp:spPr>
        <a:xfrm>
          <a:off x="2777137" y="1679099"/>
          <a:ext cx="606862" cy="91440"/>
        </a:xfrm>
        <a:custGeom>
          <a:avLst/>
          <a:gdLst/>
          <a:ahLst/>
          <a:cxnLst/>
          <a:rect l="0" t="0" r="0" b="0"/>
          <a:pathLst>
            <a:path>
              <a:moveTo>
                <a:pt x="0" y="45720"/>
              </a:moveTo>
              <a:lnTo>
                <a:pt x="60686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064632" y="1721631"/>
        <a:ext cx="31873" cy="6374"/>
      </dsp:txXfrm>
    </dsp:sp>
    <dsp:sp modelId="{96DDAD76-B1FE-4F8F-A9D2-984A1C80E382}">
      <dsp:nvSpPr>
        <dsp:cNvPr id="0" name=""/>
        <dsp:cNvSpPr/>
      </dsp:nvSpPr>
      <dsp:spPr>
        <a:xfrm>
          <a:off x="7362" y="893346"/>
          <a:ext cx="2771575" cy="1662945"/>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809" tIns="142556" rIns="135809" bIns="142556" numCol="1" spcCol="1270" anchor="ctr" anchorCtr="0">
          <a:noAutofit/>
        </a:bodyPr>
        <a:lstStyle/>
        <a:p>
          <a:pPr marL="0" lvl="0" indent="0" algn="ctr" defTabSz="977900">
            <a:lnSpc>
              <a:spcPct val="90000"/>
            </a:lnSpc>
            <a:spcBef>
              <a:spcPct val="0"/>
            </a:spcBef>
            <a:spcAft>
              <a:spcPct val="35000"/>
            </a:spcAft>
            <a:buNone/>
          </a:pPr>
          <a:r>
            <a:rPr lang="en-US" sz="2200" kern="1200" dirty="0"/>
            <a:t>Step 1: </a:t>
          </a:r>
        </a:p>
        <a:p>
          <a:pPr marL="0" lvl="0" indent="0" algn="ctr" defTabSz="977900">
            <a:lnSpc>
              <a:spcPct val="90000"/>
            </a:lnSpc>
            <a:spcBef>
              <a:spcPct val="0"/>
            </a:spcBef>
            <a:spcAft>
              <a:spcPct val="35000"/>
            </a:spcAft>
            <a:buNone/>
          </a:pPr>
          <a:r>
            <a:rPr lang="en-US" sz="2200" kern="1200" dirty="0"/>
            <a:t>Dependency  Status</a:t>
          </a:r>
        </a:p>
      </dsp:txBody>
      <dsp:txXfrm>
        <a:off x="7362" y="893346"/>
        <a:ext cx="2771575" cy="1662945"/>
      </dsp:txXfrm>
    </dsp:sp>
    <dsp:sp modelId="{5737F86A-6753-4F8F-8FC2-D0EED79E2095}">
      <dsp:nvSpPr>
        <dsp:cNvPr id="0" name=""/>
        <dsp:cNvSpPr/>
      </dsp:nvSpPr>
      <dsp:spPr>
        <a:xfrm>
          <a:off x="6186175" y="1679099"/>
          <a:ext cx="606862" cy="91440"/>
        </a:xfrm>
        <a:custGeom>
          <a:avLst/>
          <a:gdLst/>
          <a:ahLst/>
          <a:cxnLst/>
          <a:rect l="0" t="0" r="0" b="0"/>
          <a:pathLst>
            <a:path>
              <a:moveTo>
                <a:pt x="0" y="45720"/>
              </a:moveTo>
              <a:lnTo>
                <a:pt x="60686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473669" y="1721631"/>
        <a:ext cx="31873" cy="6374"/>
      </dsp:txXfrm>
    </dsp:sp>
    <dsp:sp modelId="{3C21C006-1D7D-4E89-8A9A-0B4605DD1D56}">
      <dsp:nvSpPr>
        <dsp:cNvPr id="0" name=""/>
        <dsp:cNvSpPr/>
      </dsp:nvSpPr>
      <dsp:spPr>
        <a:xfrm>
          <a:off x="3416399" y="893346"/>
          <a:ext cx="2771575" cy="1662945"/>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809" tIns="142556" rIns="135809" bIns="142556" numCol="1" spcCol="1270" anchor="ctr" anchorCtr="0">
          <a:noAutofit/>
        </a:bodyPr>
        <a:lstStyle/>
        <a:p>
          <a:pPr marL="0" lvl="0" indent="0" algn="ctr" defTabSz="977900">
            <a:lnSpc>
              <a:spcPct val="90000"/>
            </a:lnSpc>
            <a:spcBef>
              <a:spcPct val="0"/>
            </a:spcBef>
            <a:spcAft>
              <a:spcPct val="35000"/>
            </a:spcAft>
            <a:buNone/>
          </a:pPr>
          <a:r>
            <a:rPr lang="en-US" sz="2200" kern="1200" dirty="0"/>
            <a:t>Step 2: </a:t>
          </a:r>
        </a:p>
        <a:p>
          <a:pPr marL="0" lvl="0" indent="0" algn="ctr" defTabSz="977900">
            <a:lnSpc>
              <a:spcPct val="90000"/>
            </a:lnSpc>
            <a:spcBef>
              <a:spcPct val="0"/>
            </a:spcBef>
            <a:spcAft>
              <a:spcPct val="35000"/>
            </a:spcAft>
            <a:buNone/>
          </a:pPr>
          <a:r>
            <a:rPr lang="en-US" sz="2200" kern="1200" dirty="0"/>
            <a:t>Proof of Citizenship/Lawful </a:t>
          </a:r>
          <a:r>
            <a:rPr lang="en-US" sz="2200" kern="1200" dirty="0">
              <a:latin typeface="Rockwell" panose="02060603020205020403"/>
            </a:rPr>
            <a:t>Immigration</a:t>
          </a:r>
          <a:r>
            <a:rPr lang="en-US" sz="2200" kern="1200" dirty="0"/>
            <a:t> Status</a:t>
          </a:r>
        </a:p>
      </dsp:txBody>
      <dsp:txXfrm>
        <a:off x="3416399" y="893346"/>
        <a:ext cx="2771575" cy="1662945"/>
      </dsp:txXfrm>
    </dsp:sp>
    <dsp:sp modelId="{C1F90D76-7C9D-4C23-B2F1-686444FE06F6}">
      <dsp:nvSpPr>
        <dsp:cNvPr id="0" name=""/>
        <dsp:cNvSpPr/>
      </dsp:nvSpPr>
      <dsp:spPr>
        <a:xfrm>
          <a:off x="6825437" y="893346"/>
          <a:ext cx="2771575" cy="1662945"/>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809" tIns="142556" rIns="135809" bIns="142556" numCol="1" spcCol="1270" anchor="ctr" anchorCtr="0">
          <a:noAutofit/>
        </a:bodyPr>
        <a:lstStyle/>
        <a:p>
          <a:pPr marL="0" lvl="0" indent="0" algn="ctr" defTabSz="977900">
            <a:lnSpc>
              <a:spcPct val="90000"/>
            </a:lnSpc>
            <a:spcBef>
              <a:spcPct val="0"/>
            </a:spcBef>
            <a:spcAft>
              <a:spcPct val="35000"/>
            </a:spcAft>
            <a:buNone/>
          </a:pPr>
          <a:r>
            <a:rPr lang="en-US" sz="2200" kern="1200" dirty="0"/>
            <a:t>Step 3:</a:t>
          </a:r>
        </a:p>
        <a:p>
          <a:pPr marL="0" lvl="0" indent="0" algn="ctr" defTabSz="977900">
            <a:lnSpc>
              <a:spcPct val="90000"/>
            </a:lnSpc>
            <a:spcBef>
              <a:spcPct val="0"/>
            </a:spcBef>
            <a:spcAft>
              <a:spcPct val="35000"/>
            </a:spcAft>
            <a:buNone/>
          </a:pPr>
          <a:r>
            <a:rPr lang="en-US" sz="2200" kern="1200" dirty="0"/>
            <a:t>Documentation of Florida Residency</a:t>
          </a:r>
        </a:p>
      </dsp:txBody>
      <dsp:txXfrm>
        <a:off x="6825437" y="893346"/>
        <a:ext cx="2771575" cy="166294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CD7C14-50C0-422A-A298-220C0B60EF98}">
      <dsp:nvSpPr>
        <dsp:cNvPr id="0" name=""/>
        <dsp:cNvSpPr/>
      </dsp:nvSpPr>
      <dsp:spPr>
        <a:xfrm>
          <a:off x="1082354" y="330905"/>
          <a:ext cx="1357779" cy="13577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2CE330-C27D-4D2B-BC3D-A923DF82AB4F}">
      <dsp:nvSpPr>
        <dsp:cNvPr id="0" name=""/>
        <dsp:cNvSpPr/>
      </dsp:nvSpPr>
      <dsp:spPr>
        <a:xfrm>
          <a:off x="172038" y="2107207"/>
          <a:ext cx="3178411"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Please contact a program counselor with individualized questions in </a:t>
          </a:r>
          <a:r>
            <a:rPr lang="en-US" sz="1100" kern="1200"/>
            <a:t>the </a:t>
          </a:r>
        </a:p>
        <a:p>
          <a:pPr marL="0" lvl="0" indent="0" algn="ctr" defTabSz="488950">
            <a:lnSpc>
              <a:spcPct val="100000"/>
            </a:lnSpc>
            <a:spcBef>
              <a:spcPct val="0"/>
            </a:spcBef>
            <a:spcAft>
              <a:spcPct val="35000"/>
            </a:spcAft>
            <a:buNone/>
          </a:pPr>
          <a:r>
            <a:rPr lang="en-US" sz="1100" kern="1200" dirty="0"/>
            <a:t>ATC Office of Student Affairs:</a:t>
          </a:r>
        </a:p>
        <a:p>
          <a:pPr marL="0" lvl="0" indent="0" algn="ctr" defTabSz="488950">
            <a:lnSpc>
              <a:spcPct val="100000"/>
            </a:lnSpc>
            <a:spcBef>
              <a:spcPct val="0"/>
            </a:spcBef>
            <a:spcAft>
              <a:spcPct val="35000"/>
            </a:spcAft>
            <a:buNone/>
          </a:pPr>
          <a:r>
            <a:rPr lang="en-US" sz="1100" kern="1200" dirty="0"/>
            <a:t>Main campus: building 10</a:t>
          </a:r>
        </a:p>
        <a:p>
          <a:pPr marL="0" lvl="0" indent="0" algn="ctr" defTabSz="488950">
            <a:lnSpc>
              <a:spcPct val="100000"/>
            </a:lnSpc>
            <a:spcBef>
              <a:spcPct val="0"/>
            </a:spcBef>
            <a:spcAft>
              <a:spcPct val="35000"/>
            </a:spcAft>
            <a:buNone/>
          </a:pPr>
          <a:r>
            <a:rPr lang="en-US" sz="1100" kern="1200" dirty="0"/>
            <a:t>Arthur Ashe, Jr. campus: building 2 </a:t>
          </a:r>
        </a:p>
      </dsp:txBody>
      <dsp:txXfrm>
        <a:off x="172038" y="2107207"/>
        <a:ext cx="3178411" cy="1012500"/>
      </dsp:txXfrm>
    </dsp:sp>
    <dsp:sp modelId="{650E97DD-E1FC-4888-90D4-0F02155A334C}">
      <dsp:nvSpPr>
        <dsp:cNvPr id="0" name=""/>
        <dsp:cNvSpPr/>
      </dsp:nvSpPr>
      <dsp:spPr>
        <a:xfrm>
          <a:off x="4708230" y="330905"/>
          <a:ext cx="1357779" cy="13577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07B2C5-7134-45EA-A0A3-2AE228E8920F}">
      <dsp:nvSpPr>
        <dsp:cNvPr id="0" name=""/>
        <dsp:cNvSpPr/>
      </dsp:nvSpPr>
      <dsp:spPr>
        <a:xfrm>
          <a:off x="3878475" y="2107207"/>
          <a:ext cx="3017288"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Office of Student Affairs                       </a:t>
          </a:r>
        </a:p>
        <a:p>
          <a:pPr marL="0" lvl="0" indent="0" algn="ctr" defTabSz="488950">
            <a:lnSpc>
              <a:spcPct val="100000"/>
            </a:lnSpc>
            <a:spcBef>
              <a:spcPct val="0"/>
            </a:spcBef>
            <a:spcAft>
              <a:spcPct val="35000"/>
            </a:spcAft>
            <a:buNone/>
          </a:pPr>
          <a:r>
            <a:rPr lang="en-US" sz="1100" kern="1200" dirty="0"/>
            <a:t>Main campus: 754-321-5200</a:t>
          </a:r>
        </a:p>
        <a:p>
          <a:pPr marL="0" lvl="0" indent="0" algn="ctr" defTabSz="488950">
            <a:lnSpc>
              <a:spcPct val="100000"/>
            </a:lnSpc>
            <a:spcBef>
              <a:spcPct val="0"/>
            </a:spcBef>
            <a:spcAft>
              <a:spcPct val="35000"/>
            </a:spcAft>
            <a:buNone/>
          </a:pPr>
          <a:r>
            <a:rPr lang="en-US" sz="1100" kern="1200" dirty="0"/>
            <a:t>Arthur Ashe, Jr. campus: 754-322-2800</a:t>
          </a:r>
        </a:p>
      </dsp:txBody>
      <dsp:txXfrm>
        <a:off x="3878475" y="2107207"/>
        <a:ext cx="3017288" cy="1012500"/>
      </dsp:txXfrm>
    </dsp:sp>
    <dsp:sp modelId="{857FE127-8040-4460-955A-59BEE6310AF9}">
      <dsp:nvSpPr>
        <dsp:cNvPr id="0" name=""/>
        <dsp:cNvSpPr/>
      </dsp:nvSpPr>
      <dsp:spPr>
        <a:xfrm>
          <a:off x="8716139" y="330905"/>
          <a:ext cx="1357779" cy="13577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D30806-988F-4EE2-8620-FFD0E9D0E592}">
      <dsp:nvSpPr>
        <dsp:cNvPr id="0" name=""/>
        <dsp:cNvSpPr/>
      </dsp:nvSpPr>
      <dsp:spPr>
        <a:xfrm>
          <a:off x="7423789" y="2107207"/>
          <a:ext cx="3942479"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Appointment system:  </a:t>
          </a:r>
          <a:r>
            <a:rPr lang="en-US" sz="1100" b="1" i="1" u="sng" kern="1200" dirty="0">
              <a:hlinkClick xmlns:r="http://schemas.openxmlformats.org/officeDocument/2006/relationships" r:id="rId7"/>
            </a:rPr>
            <a:t>https://kiosk.na6.qless.com/kiosk/app/home/16</a:t>
          </a:r>
          <a:r>
            <a:rPr lang="en-US" sz="1100" b="1" i="1" kern="1200" dirty="0"/>
            <a:t>    </a:t>
          </a:r>
          <a:endParaRPr lang="en-US" sz="1100" kern="1200" dirty="0"/>
        </a:p>
      </dsp:txBody>
      <dsp:txXfrm>
        <a:off x="7423789" y="2107207"/>
        <a:ext cx="3942479" cy="1012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479B8-19C5-4005-B9ED-7B1F104208C1}">
      <dsp:nvSpPr>
        <dsp:cNvPr id="0" name=""/>
        <dsp:cNvSpPr/>
      </dsp:nvSpPr>
      <dsp:spPr>
        <a:xfrm>
          <a:off x="0" y="896735"/>
          <a:ext cx="3164734" cy="189884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I am a qualified beneficiary under the terms of the Florida Prepaid College Program</a:t>
          </a:r>
          <a:r>
            <a:rPr lang="en-US" sz="1800" kern="1200" dirty="0">
              <a:latin typeface="Rockwell" panose="02060603020205020403"/>
            </a:rPr>
            <a:t>. </a:t>
          </a:r>
          <a:endParaRPr lang="en-US" sz="1800" kern="1200" dirty="0"/>
        </a:p>
      </dsp:txBody>
      <dsp:txXfrm>
        <a:off x="0" y="896735"/>
        <a:ext cx="3164734" cy="1898840"/>
      </dsp:txXfrm>
    </dsp:sp>
    <dsp:sp modelId="{B057A9AB-685E-47C2-8F04-E5DA52C1B43C}">
      <dsp:nvSpPr>
        <dsp:cNvPr id="0" name=""/>
        <dsp:cNvSpPr/>
      </dsp:nvSpPr>
      <dsp:spPr>
        <a:xfrm>
          <a:off x="3481207" y="896735"/>
          <a:ext cx="3164734" cy="189884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I am married to a person who has maintained legal residence in Florida for at least the past 12 consecutive months.</a:t>
          </a:r>
          <a:r>
            <a:rPr lang="en-US" sz="1800" kern="1200" dirty="0">
              <a:latin typeface="Rockwell" panose="02060603020205020403"/>
            </a:rPr>
            <a:t> </a:t>
          </a:r>
          <a:endParaRPr lang="en-US" sz="1800" kern="1200" dirty="0"/>
        </a:p>
      </dsp:txBody>
      <dsp:txXfrm>
        <a:off x="3481207" y="896735"/>
        <a:ext cx="3164734" cy="1898840"/>
      </dsp:txXfrm>
    </dsp:sp>
    <dsp:sp modelId="{D25B5AA7-BCA8-4794-BC27-2ABF1E5D787A}">
      <dsp:nvSpPr>
        <dsp:cNvPr id="0" name=""/>
        <dsp:cNvSpPr/>
      </dsp:nvSpPr>
      <dsp:spPr>
        <a:xfrm>
          <a:off x="6962414" y="896735"/>
          <a:ext cx="3164734" cy="189884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I was previously enrolled at a Florida state postsecondary institution and classified as a Florida resident for tuition purposes</a:t>
          </a:r>
          <a:r>
            <a:rPr lang="en-US" sz="1800" kern="1200" dirty="0">
              <a:latin typeface="Rockwell" panose="02060603020205020403"/>
            </a:rPr>
            <a:t> within the past 12 months.</a:t>
          </a:r>
          <a:endParaRPr lang="en-US" sz="1800" kern="1200" dirty="0"/>
        </a:p>
      </dsp:txBody>
      <dsp:txXfrm>
        <a:off x="6962414" y="896735"/>
        <a:ext cx="3164734" cy="18988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70588-C1AB-4BF6-9879-254BC92D811F}">
      <dsp:nvSpPr>
        <dsp:cNvPr id="0" name=""/>
        <dsp:cNvSpPr/>
      </dsp:nvSpPr>
      <dsp:spPr>
        <a:xfrm>
          <a:off x="0" y="931198"/>
          <a:ext cx="3212932" cy="192775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 was previously enrolled at a Florida state postsecondary institution and classified as a Florida resident for tuition purposes. I abandoned my Florida domicile less than 12 months ago and am now re-establishing Florida legal residence.</a:t>
          </a:r>
        </a:p>
      </dsp:txBody>
      <dsp:txXfrm>
        <a:off x="0" y="931198"/>
        <a:ext cx="3212932" cy="1927759"/>
      </dsp:txXfrm>
    </dsp:sp>
    <dsp:sp modelId="{B854E687-6392-415B-B413-0B823534A829}">
      <dsp:nvSpPr>
        <dsp:cNvPr id="0" name=""/>
        <dsp:cNvSpPr/>
      </dsp:nvSpPr>
      <dsp:spPr>
        <a:xfrm>
          <a:off x="3534226" y="931198"/>
          <a:ext cx="3212932" cy="192775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Active duty members of the Armed Services of the United States</a:t>
          </a:r>
          <a:r>
            <a:rPr lang="en-US" sz="1500" kern="1200" dirty="0">
              <a:latin typeface="Rockwell" panose="02060603020205020403"/>
            </a:rPr>
            <a:t>.</a:t>
          </a:r>
          <a:endParaRPr lang="en-US" sz="1500" kern="1200" dirty="0"/>
        </a:p>
      </dsp:txBody>
      <dsp:txXfrm>
        <a:off x="3534226" y="931198"/>
        <a:ext cx="3212932" cy="1927759"/>
      </dsp:txXfrm>
    </dsp:sp>
    <dsp:sp modelId="{A8876FF0-B49D-4A28-9C97-893092687B46}">
      <dsp:nvSpPr>
        <dsp:cNvPr id="0" name=""/>
        <dsp:cNvSpPr/>
      </dsp:nvSpPr>
      <dsp:spPr>
        <a:xfrm>
          <a:off x="7068452" y="931198"/>
          <a:ext cx="3212932" cy="192775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t>United States citizens living on the Isthmus of Panama, who have completed 12 consecutive months of college work at the Florida State University Panama Canal Branch, and their spouses and dependent children.</a:t>
          </a:r>
          <a:r>
            <a:rPr lang="en-US" sz="1500" kern="1200" dirty="0">
              <a:latin typeface="Rockwell" panose="02060603020205020403"/>
            </a:rPr>
            <a:t> </a:t>
          </a:r>
          <a:endParaRPr lang="en-US" sz="1500" kern="1200" dirty="0"/>
        </a:p>
      </dsp:txBody>
      <dsp:txXfrm>
        <a:off x="7068452" y="931198"/>
        <a:ext cx="3212932" cy="19277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80738-6769-4E6E-B4A8-B92314D5C5A5}">
      <dsp:nvSpPr>
        <dsp:cNvPr id="0" name=""/>
        <dsp:cNvSpPr/>
      </dsp:nvSpPr>
      <dsp:spPr>
        <a:xfrm>
          <a:off x="913487" y="2211"/>
          <a:ext cx="3157591" cy="189455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Full-time instructional and administrative personnel employed by state public schools and institutions of higher education and their spouses and dependent children. </a:t>
          </a:r>
        </a:p>
      </dsp:txBody>
      <dsp:txXfrm>
        <a:off x="913487" y="2211"/>
        <a:ext cx="3157591" cy="1894554"/>
      </dsp:txXfrm>
    </dsp:sp>
    <dsp:sp modelId="{F1E977FB-D28C-462B-8C55-470D55949EC1}">
      <dsp:nvSpPr>
        <dsp:cNvPr id="0" name=""/>
        <dsp:cNvSpPr/>
      </dsp:nvSpPr>
      <dsp:spPr>
        <a:xfrm>
          <a:off x="4386837" y="2211"/>
          <a:ext cx="3157591" cy="189455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Students from Latin America and the Caribbean who receive scholarships from the federal or state government. Any student classified pursuant to this paragraph shall attend, on a full-time basis, a Florida institution or higher education.</a:t>
          </a:r>
        </a:p>
      </dsp:txBody>
      <dsp:txXfrm>
        <a:off x="4386837" y="2211"/>
        <a:ext cx="3157591" cy="1894554"/>
      </dsp:txXfrm>
    </dsp:sp>
    <dsp:sp modelId="{2C04D5F6-E2F3-4986-A7F8-585900435FB9}">
      <dsp:nvSpPr>
        <dsp:cNvPr id="0" name=""/>
        <dsp:cNvSpPr/>
      </dsp:nvSpPr>
      <dsp:spPr>
        <a:xfrm>
          <a:off x="7860188" y="2211"/>
          <a:ext cx="3157591" cy="189455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 Southern Regional Education Board’s Academic Common Market graduate students attending Florida’s state universities. </a:t>
          </a:r>
        </a:p>
      </dsp:txBody>
      <dsp:txXfrm>
        <a:off x="7860188" y="2211"/>
        <a:ext cx="3157591" cy="1894554"/>
      </dsp:txXfrm>
    </dsp:sp>
    <dsp:sp modelId="{37E82B37-1CC2-4441-8966-57BA8AB928BA}">
      <dsp:nvSpPr>
        <dsp:cNvPr id="0" name=""/>
        <dsp:cNvSpPr/>
      </dsp:nvSpPr>
      <dsp:spPr>
        <a:xfrm>
          <a:off x="4386837" y="2212525"/>
          <a:ext cx="3157591" cy="189455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Full-time employees of state agencies or political subdivisions of the state when the student fees are paid by the state agency or political subdivision for the purpose of job-related law enforcement or corrections training. </a:t>
          </a:r>
        </a:p>
      </dsp:txBody>
      <dsp:txXfrm>
        <a:off x="4386837" y="2212525"/>
        <a:ext cx="3157591" cy="18945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A7B35-EA53-4639-89DF-25F1860F3CBB}">
      <dsp:nvSpPr>
        <dsp:cNvPr id="0" name=""/>
        <dsp:cNvSpPr/>
      </dsp:nvSpPr>
      <dsp:spPr>
        <a:xfrm>
          <a:off x="509796" y="887"/>
          <a:ext cx="3024307" cy="181458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McKnight Doctoral Fellows and Finalists who are United States citizens. </a:t>
          </a:r>
        </a:p>
      </dsp:txBody>
      <dsp:txXfrm>
        <a:off x="509796" y="887"/>
        <a:ext cx="3024307" cy="1814584"/>
      </dsp:txXfrm>
    </dsp:sp>
    <dsp:sp modelId="{FD400969-1E6D-408A-A7B6-A573A9076628}">
      <dsp:nvSpPr>
        <dsp:cNvPr id="0" name=""/>
        <dsp:cNvSpPr/>
      </dsp:nvSpPr>
      <dsp:spPr>
        <a:xfrm>
          <a:off x="3836535" y="887"/>
          <a:ext cx="3024307" cy="181458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United States citizens living outside the United States who are teaching at a Department of Defense Dependent School or in an American International School and who enroll in a graduate level education program which leads to a Florida teaching certificate. </a:t>
          </a:r>
        </a:p>
      </dsp:txBody>
      <dsp:txXfrm>
        <a:off x="3836535" y="887"/>
        <a:ext cx="3024307" cy="1814584"/>
      </dsp:txXfrm>
    </dsp:sp>
    <dsp:sp modelId="{175D260A-D019-4209-8B88-2E030D9A210D}">
      <dsp:nvSpPr>
        <dsp:cNvPr id="0" name=""/>
        <dsp:cNvSpPr/>
      </dsp:nvSpPr>
      <dsp:spPr>
        <a:xfrm>
          <a:off x="7163274" y="887"/>
          <a:ext cx="3024307" cy="181458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Active duty members of the Canadian military residing or stationed in this state under the North American Air Defense (NORAD) agreement, and their spouses and dependent children, attending a Florida College System institution or state university within 50 miles of the military establishment where they are stationed. </a:t>
          </a:r>
        </a:p>
      </dsp:txBody>
      <dsp:txXfrm>
        <a:off x="7163274" y="887"/>
        <a:ext cx="3024307" cy="1814584"/>
      </dsp:txXfrm>
    </dsp:sp>
    <dsp:sp modelId="{C2BF3505-8D44-4169-9547-046696B9278B}">
      <dsp:nvSpPr>
        <dsp:cNvPr id="0" name=""/>
        <dsp:cNvSpPr/>
      </dsp:nvSpPr>
      <dsp:spPr>
        <a:xfrm>
          <a:off x="3836535" y="2117903"/>
          <a:ext cx="3024307" cy="181458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Active duty members of a foreign nation’s military who are serving as liaison officers and are residing or stationed in this state, and their spouses and dependent children, attending a Florida College System institution or state university within 50 miles of the military establishment where the foreign liaison officer is stationed. </a:t>
          </a:r>
        </a:p>
      </dsp:txBody>
      <dsp:txXfrm>
        <a:off x="3836535" y="2117903"/>
        <a:ext cx="3024307" cy="18145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EA6F8-8DE8-4912-8787-CA69E3FDC970}">
      <dsp:nvSpPr>
        <dsp:cNvPr id="0" name=""/>
        <dsp:cNvSpPr/>
      </dsp:nvSpPr>
      <dsp:spPr>
        <a:xfrm>
          <a:off x="2777137" y="1679099"/>
          <a:ext cx="606862" cy="91440"/>
        </a:xfrm>
        <a:custGeom>
          <a:avLst/>
          <a:gdLst/>
          <a:ahLst/>
          <a:cxnLst/>
          <a:rect l="0" t="0" r="0" b="0"/>
          <a:pathLst>
            <a:path>
              <a:moveTo>
                <a:pt x="0" y="45720"/>
              </a:moveTo>
              <a:lnTo>
                <a:pt x="60686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064632" y="1721631"/>
        <a:ext cx="31873" cy="6374"/>
      </dsp:txXfrm>
    </dsp:sp>
    <dsp:sp modelId="{96DDAD76-B1FE-4F8F-A9D2-984A1C80E382}">
      <dsp:nvSpPr>
        <dsp:cNvPr id="0" name=""/>
        <dsp:cNvSpPr/>
      </dsp:nvSpPr>
      <dsp:spPr>
        <a:xfrm>
          <a:off x="7362" y="893346"/>
          <a:ext cx="2771575" cy="1662945"/>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809" tIns="142556" rIns="135809" bIns="142556" numCol="1" spcCol="1270" anchor="ctr" anchorCtr="0">
          <a:noAutofit/>
        </a:bodyPr>
        <a:lstStyle/>
        <a:p>
          <a:pPr marL="0" lvl="0" indent="0" algn="ctr" defTabSz="977900">
            <a:lnSpc>
              <a:spcPct val="90000"/>
            </a:lnSpc>
            <a:spcBef>
              <a:spcPct val="0"/>
            </a:spcBef>
            <a:spcAft>
              <a:spcPct val="35000"/>
            </a:spcAft>
            <a:buNone/>
          </a:pPr>
          <a:r>
            <a:rPr lang="en-US" sz="2200" kern="1200" dirty="0"/>
            <a:t>Step 1: </a:t>
          </a:r>
        </a:p>
        <a:p>
          <a:pPr marL="0" lvl="0" indent="0" algn="ctr" defTabSz="977900">
            <a:lnSpc>
              <a:spcPct val="90000"/>
            </a:lnSpc>
            <a:spcBef>
              <a:spcPct val="0"/>
            </a:spcBef>
            <a:spcAft>
              <a:spcPct val="35000"/>
            </a:spcAft>
            <a:buNone/>
          </a:pPr>
          <a:r>
            <a:rPr lang="en-US" sz="2200" kern="1200" dirty="0"/>
            <a:t>Dependency  Status</a:t>
          </a:r>
        </a:p>
      </dsp:txBody>
      <dsp:txXfrm>
        <a:off x="7362" y="893346"/>
        <a:ext cx="2771575" cy="1662945"/>
      </dsp:txXfrm>
    </dsp:sp>
    <dsp:sp modelId="{5737F86A-6753-4F8F-8FC2-D0EED79E2095}">
      <dsp:nvSpPr>
        <dsp:cNvPr id="0" name=""/>
        <dsp:cNvSpPr/>
      </dsp:nvSpPr>
      <dsp:spPr>
        <a:xfrm>
          <a:off x="6186175" y="1679099"/>
          <a:ext cx="606862" cy="91440"/>
        </a:xfrm>
        <a:custGeom>
          <a:avLst/>
          <a:gdLst/>
          <a:ahLst/>
          <a:cxnLst/>
          <a:rect l="0" t="0" r="0" b="0"/>
          <a:pathLst>
            <a:path>
              <a:moveTo>
                <a:pt x="0" y="45720"/>
              </a:moveTo>
              <a:lnTo>
                <a:pt x="60686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473669" y="1721631"/>
        <a:ext cx="31873" cy="6374"/>
      </dsp:txXfrm>
    </dsp:sp>
    <dsp:sp modelId="{3C21C006-1D7D-4E89-8A9A-0B4605DD1D56}">
      <dsp:nvSpPr>
        <dsp:cNvPr id="0" name=""/>
        <dsp:cNvSpPr/>
      </dsp:nvSpPr>
      <dsp:spPr>
        <a:xfrm>
          <a:off x="3416399" y="893346"/>
          <a:ext cx="2771575" cy="1662945"/>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809" tIns="142556" rIns="135809" bIns="142556" numCol="1" spcCol="1270" anchor="ctr" anchorCtr="0">
          <a:noAutofit/>
        </a:bodyPr>
        <a:lstStyle/>
        <a:p>
          <a:pPr marL="0" lvl="0" indent="0" algn="ctr" defTabSz="977900">
            <a:lnSpc>
              <a:spcPct val="90000"/>
            </a:lnSpc>
            <a:spcBef>
              <a:spcPct val="0"/>
            </a:spcBef>
            <a:spcAft>
              <a:spcPct val="35000"/>
            </a:spcAft>
            <a:buNone/>
          </a:pPr>
          <a:r>
            <a:rPr lang="en-US" sz="2200" kern="1200" dirty="0"/>
            <a:t>Step 2: </a:t>
          </a:r>
        </a:p>
        <a:p>
          <a:pPr marL="0" lvl="0" indent="0" algn="ctr" defTabSz="977900">
            <a:lnSpc>
              <a:spcPct val="90000"/>
            </a:lnSpc>
            <a:spcBef>
              <a:spcPct val="0"/>
            </a:spcBef>
            <a:spcAft>
              <a:spcPct val="35000"/>
            </a:spcAft>
            <a:buNone/>
          </a:pPr>
          <a:r>
            <a:rPr lang="en-US" sz="2200" kern="1200" dirty="0"/>
            <a:t>Proof of Citizenship/Lawful  Status</a:t>
          </a:r>
        </a:p>
      </dsp:txBody>
      <dsp:txXfrm>
        <a:off x="3416399" y="893346"/>
        <a:ext cx="2771575" cy="1662945"/>
      </dsp:txXfrm>
    </dsp:sp>
    <dsp:sp modelId="{C1F90D76-7C9D-4C23-B2F1-686444FE06F6}">
      <dsp:nvSpPr>
        <dsp:cNvPr id="0" name=""/>
        <dsp:cNvSpPr/>
      </dsp:nvSpPr>
      <dsp:spPr>
        <a:xfrm>
          <a:off x="6825437" y="893346"/>
          <a:ext cx="2771575" cy="1662945"/>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809" tIns="142556" rIns="135809" bIns="142556" numCol="1" spcCol="1270" anchor="ctr" anchorCtr="0">
          <a:noAutofit/>
        </a:bodyPr>
        <a:lstStyle/>
        <a:p>
          <a:pPr marL="0" lvl="0" indent="0" algn="ctr" defTabSz="977900">
            <a:lnSpc>
              <a:spcPct val="90000"/>
            </a:lnSpc>
            <a:spcBef>
              <a:spcPct val="0"/>
            </a:spcBef>
            <a:spcAft>
              <a:spcPct val="35000"/>
            </a:spcAft>
            <a:buNone/>
          </a:pPr>
          <a:r>
            <a:rPr lang="en-US" sz="2200" kern="1200" dirty="0"/>
            <a:t>Step 3:</a:t>
          </a:r>
        </a:p>
        <a:p>
          <a:pPr marL="0" lvl="0" indent="0" algn="ctr" defTabSz="977900">
            <a:lnSpc>
              <a:spcPct val="90000"/>
            </a:lnSpc>
            <a:spcBef>
              <a:spcPct val="0"/>
            </a:spcBef>
            <a:spcAft>
              <a:spcPct val="35000"/>
            </a:spcAft>
            <a:buNone/>
          </a:pPr>
          <a:r>
            <a:rPr lang="en-US" sz="2200" kern="1200" dirty="0"/>
            <a:t>Documentation of Florida Residency</a:t>
          </a:r>
        </a:p>
      </dsp:txBody>
      <dsp:txXfrm>
        <a:off x="6825437" y="893346"/>
        <a:ext cx="2771575" cy="16629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EA6F8-8DE8-4912-8787-CA69E3FDC970}">
      <dsp:nvSpPr>
        <dsp:cNvPr id="0" name=""/>
        <dsp:cNvSpPr/>
      </dsp:nvSpPr>
      <dsp:spPr>
        <a:xfrm>
          <a:off x="2777137" y="1679099"/>
          <a:ext cx="606862" cy="91440"/>
        </a:xfrm>
        <a:custGeom>
          <a:avLst/>
          <a:gdLst/>
          <a:ahLst/>
          <a:cxnLst/>
          <a:rect l="0" t="0" r="0" b="0"/>
          <a:pathLst>
            <a:path>
              <a:moveTo>
                <a:pt x="0" y="45720"/>
              </a:moveTo>
              <a:lnTo>
                <a:pt x="60686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064632" y="1721631"/>
        <a:ext cx="31873" cy="6374"/>
      </dsp:txXfrm>
    </dsp:sp>
    <dsp:sp modelId="{96DDAD76-B1FE-4F8F-A9D2-984A1C80E382}">
      <dsp:nvSpPr>
        <dsp:cNvPr id="0" name=""/>
        <dsp:cNvSpPr/>
      </dsp:nvSpPr>
      <dsp:spPr>
        <a:xfrm>
          <a:off x="7362" y="893346"/>
          <a:ext cx="2771575" cy="1662945"/>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809" tIns="142556" rIns="135809" bIns="142556" numCol="1" spcCol="1270" anchor="ctr" anchorCtr="0">
          <a:noAutofit/>
        </a:bodyPr>
        <a:lstStyle/>
        <a:p>
          <a:pPr marL="0" lvl="0" indent="0" algn="ctr" defTabSz="977900">
            <a:lnSpc>
              <a:spcPct val="90000"/>
            </a:lnSpc>
            <a:spcBef>
              <a:spcPct val="0"/>
            </a:spcBef>
            <a:spcAft>
              <a:spcPct val="35000"/>
            </a:spcAft>
            <a:buNone/>
          </a:pPr>
          <a:r>
            <a:rPr lang="en-US" sz="2200" kern="1200" dirty="0"/>
            <a:t>Step 1: </a:t>
          </a:r>
        </a:p>
        <a:p>
          <a:pPr marL="0" lvl="0" indent="0" algn="ctr" defTabSz="977900">
            <a:lnSpc>
              <a:spcPct val="90000"/>
            </a:lnSpc>
            <a:spcBef>
              <a:spcPct val="0"/>
            </a:spcBef>
            <a:spcAft>
              <a:spcPct val="35000"/>
            </a:spcAft>
            <a:buNone/>
          </a:pPr>
          <a:r>
            <a:rPr lang="en-US" sz="2200" kern="1200" dirty="0"/>
            <a:t>Dependency  Status</a:t>
          </a:r>
        </a:p>
      </dsp:txBody>
      <dsp:txXfrm>
        <a:off x="7362" y="893346"/>
        <a:ext cx="2771575" cy="1662945"/>
      </dsp:txXfrm>
    </dsp:sp>
    <dsp:sp modelId="{5737F86A-6753-4F8F-8FC2-D0EED79E2095}">
      <dsp:nvSpPr>
        <dsp:cNvPr id="0" name=""/>
        <dsp:cNvSpPr/>
      </dsp:nvSpPr>
      <dsp:spPr>
        <a:xfrm>
          <a:off x="6186175" y="1679099"/>
          <a:ext cx="606862" cy="91440"/>
        </a:xfrm>
        <a:custGeom>
          <a:avLst/>
          <a:gdLst/>
          <a:ahLst/>
          <a:cxnLst/>
          <a:rect l="0" t="0" r="0" b="0"/>
          <a:pathLst>
            <a:path>
              <a:moveTo>
                <a:pt x="0" y="45720"/>
              </a:moveTo>
              <a:lnTo>
                <a:pt x="60686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473669" y="1721631"/>
        <a:ext cx="31873" cy="6374"/>
      </dsp:txXfrm>
    </dsp:sp>
    <dsp:sp modelId="{3C21C006-1D7D-4E89-8A9A-0B4605DD1D56}">
      <dsp:nvSpPr>
        <dsp:cNvPr id="0" name=""/>
        <dsp:cNvSpPr/>
      </dsp:nvSpPr>
      <dsp:spPr>
        <a:xfrm>
          <a:off x="3416399" y="893346"/>
          <a:ext cx="2771575" cy="1662945"/>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809" tIns="142556" rIns="135809" bIns="142556" numCol="1" spcCol="1270" anchor="ctr" anchorCtr="0">
          <a:noAutofit/>
        </a:bodyPr>
        <a:lstStyle/>
        <a:p>
          <a:pPr marL="0" lvl="0" indent="0" algn="ctr" defTabSz="977900">
            <a:lnSpc>
              <a:spcPct val="90000"/>
            </a:lnSpc>
            <a:spcBef>
              <a:spcPct val="0"/>
            </a:spcBef>
            <a:spcAft>
              <a:spcPct val="35000"/>
            </a:spcAft>
            <a:buNone/>
          </a:pPr>
          <a:r>
            <a:rPr lang="en-US" sz="2200" kern="1200" dirty="0"/>
            <a:t>Step 2: </a:t>
          </a:r>
        </a:p>
        <a:p>
          <a:pPr marL="0" lvl="0" indent="0" algn="ctr" defTabSz="977900">
            <a:lnSpc>
              <a:spcPct val="90000"/>
            </a:lnSpc>
            <a:spcBef>
              <a:spcPct val="0"/>
            </a:spcBef>
            <a:spcAft>
              <a:spcPct val="35000"/>
            </a:spcAft>
            <a:buNone/>
          </a:pPr>
          <a:r>
            <a:rPr lang="en-US" sz="2200" kern="1200" dirty="0"/>
            <a:t>Proof of Citizenship/Lawful  Status</a:t>
          </a:r>
        </a:p>
      </dsp:txBody>
      <dsp:txXfrm>
        <a:off x="3416399" y="893346"/>
        <a:ext cx="2771575" cy="1662945"/>
      </dsp:txXfrm>
    </dsp:sp>
    <dsp:sp modelId="{C1F90D76-7C9D-4C23-B2F1-686444FE06F6}">
      <dsp:nvSpPr>
        <dsp:cNvPr id="0" name=""/>
        <dsp:cNvSpPr/>
      </dsp:nvSpPr>
      <dsp:spPr>
        <a:xfrm>
          <a:off x="6825437" y="893346"/>
          <a:ext cx="2771575" cy="1662945"/>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809" tIns="142556" rIns="135809" bIns="142556" numCol="1" spcCol="1270" anchor="ctr" anchorCtr="0">
          <a:noAutofit/>
        </a:bodyPr>
        <a:lstStyle/>
        <a:p>
          <a:pPr marL="0" lvl="0" indent="0" algn="ctr" defTabSz="977900">
            <a:lnSpc>
              <a:spcPct val="90000"/>
            </a:lnSpc>
            <a:spcBef>
              <a:spcPct val="0"/>
            </a:spcBef>
            <a:spcAft>
              <a:spcPct val="35000"/>
            </a:spcAft>
            <a:buNone/>
          </a:pPr>
          <a:r>
            <a:rPr lang="en-US" sz="2200" kern="1200" dirty="0"/>
            <a:t>Step 3:</a:t>
          </a:r>
        </a:p>
        <a:p>
          <a:pPr marL="0" lvl="0" indent="0" algn="ctr" defTabSz="977900">
            <a:lnSpc>
              <a:spcPct val="90000"/>
            </a:lnSpc>
            <a:spcBef>
              <a:spcPct val="0"/>
            </a:spcBef>
            <a:spcAft>
              <a:spcPct val="35000"/>
            </a:spcAft>
            <a:buNone/>
          </a:pPr>
          <a:r>
            <a:rPr lang="en-US" sz="2200" kern="1200" dirty="0"/>
            <a:t>Documentation of Florida Residency</a:t>
          </a:r>
        </a:p>
      </dsp:txBody>
      <dsp:txXfrm>
        <a:off x="6825437" y="893346"/>
        <a:ext cx="2771575" cy="16629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EA6F8-8DE8-4912-8787-CA69E3FDC970}">
      <dsp:nvSpPr>
        <dsp:cNvPr id="0" name=""/>
        <dsp:cNvSpPr/>
      </dsp:nvSpPr>
      <dsp:spPr>
        <a:xfrm>
          <a:off x="2777137" y="1679099"/>
          <a:ext cx="606862" cy="91440"/>
        </a:xfrm>
        <a:custGeom>
          <a:avLst/>
          <a:gdLst/>
          <a:ahLst/>
          <a:cxnLst/>
          <a:rect l="0" t="0" r="0" b="0"/>
          <a:pathLst>
            <a:path>
              <a:moveTo>
                <a:pt x="0" y="45720"/>
              </a:moveTo>
              <a:lnTo>
                <a:pt x="60686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064632" y="1721631"/>
        <a:ext cx="31873" cy="6374"/>
      </dsp:txXfrm>
    </dsp:sp>
    <dsp:sp modelId="{96DDAD76-B1FE-4F8F-A9D2-984A1C80E382}">
      <dsp:nvSpPr>
        <dsp:cNvPr id="0" name=""/>
        <dsp:cNvSpPr/>
      </dsp:nvSpPr>
      <dsp:spPr>
        <a:xfrm>
          <a:off x="7362" y="893346"/>
          <a:ext cx="2771575" cy="1662945"/>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809" tIns="142556" rIns="135809" bIns="142556" numCol="1" spcCol="1270" anchor="ctr" anchorCtr="0">
          <a:noAutofit/>
        </a:bodyPr>
        <a:lstStyle/>
        <a:p>
          <a:pPr marL="0" lvl="0" indent="0" algn="ctr" defTabSz="977900">
            <a:lnSpc>
              <a:spcPct val="90000"/>
            </a:lnSpc>
            <a:spcBef>
              <a:spcPct val="0"/>
            </a:spcBef>
            <a:spcAft>
              <a:spcPct val="35000"/>
            </a:spcAft>
            <a:buNone/>
          </a:pPr>
          <a:r>
            <a:rPr lang="en-US" sz="2200" kern="1200" dirty="0"/>
            <a:t>Step 1: </a:t>
          </a:r>
        </a:p>
        <a:p>
          <a:pPr marL="0" lvl="0" indent="0" algn="ctr" defTabSz="977900">
            <a:lnSpc>
              <a:spcPct val="90000"/>
            </a:lnSpc>
            <a:spcBef>
              <a:spcPct val="0"/>
            </a:spcBef>
            <a:spcAft>
              <a:spcPct val="35000"/>
            </a:spcAft>
            <a:buNone/>
          </a:pPr>
          <a:r>
            <a:rPr lang="en-US" sz="2200" kern="1200" dirty="0"/>
            <a:t>Dependency  Status</a:t>
          </a:r>
        </a:p>
      </dsp:txBody>
      <dsp:txXfrm>
        <a:off x="7362" y="893346"/>
        <a:ext cx="2771575" cy="1662945"/>
      </dsp:txXfrm>
    </dsp:sp>
    <dsp:sp modelId="{5737F86A-6753-4F8F-8FC2-D0EED79E2095}">
      <dsp:nvSpPr>
        <dsp:cNvPr id="0" name=""/>
        <dsp:cNvSpPr/>
      </dsp:nvSpPr>
      <dsp:spPr>
        <a:xfrm>
          <a:off x="6186175" y="1679099"/>
          <a:ext cx="606862" cy="91440"/>
        </a:xfrm>
        <a:custGeom>
          <a:avLst/>
          <a:gdLst/>
          <a:ahLst/>
          <a:cxnLst/>
          <a:rect l="0" t="0" r="0" b="0"/>
          <a:pathLst>
            <a:path>
              <a:moveTo>
                <a:pt x="0" y="45720"/>
              </a:moveTo>
              <a:lnTo>
                <a:pt x="60686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473669" y="1721631"/>
        <a:ext cx="31873" cy="6374"/>
      </dsp:txXfrm>
    </dsp:sp>
    <dsp:sp modelId="{3C21C006-1D7D-4E89-8A9A-0B4605DD1D56}">
      <dsp:nvSpPr>
        <dsp:cNvPr id="0" name=""/>
        <dsp:cNvSpPr/>
      </dsp:nvSpPr>
      <dsp:spPr>
        <a:xfrm>
          <a:off x="3416399" y="893346"/>
          <a:ext cx="2771575" cy="1662945"/>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809" tIns="142556" rIns="135809" bIns="142556" numCol="1" spcCol="1270" anchor="ctr" anchorCtr="0">
          <a:noAutofit/>
        </a:bodyPr>
        <a:lstStyle/>
        <a:p>
          <a:pPr marL="0" lvl="0" indent="0" algn="ctr" defTabSz="977900">
            <a:lnSpc>
              <a:spcPct val="90000"/>
            </a:lnSpc>
            <a:spcBef>
              <a:spcPct val="0"/>
            </a:spcBef>
            <a:spcAft>
              <a:spcPct val="35000"/>
            </a:spcAft>
            <a:buNone/>
          </a:pPr>
          <a:r>
            <a:rPr lang="en-US" sz="2200" kern="1200" dirty="0"/>
            <a:t>Step 2: </a:t>
          </a:r>
        </a:p>
        <a:p>
          <a:pPr marL="0" lvl="0" indent="0" algn="ctr" defTabSz="977900">
            <a:lnSpc>
              <a:spcPct val="90000"/>
            </a:lnSpc>
            <a:spcBef>
              <a:spcPct val="0"/>
            </a:spcBef>
            <a:spcAft>
              <a:spcPct val="35000"/>
            </a:spcAft>
            <a:buNone/>
          </a:pPr>
          <a:r>
            <a:rPr lang="en-US" sz="2200" kern="1200" dirty="0"/>
            <a:t>Proof of Citizenship/Lawful  Status</a:t>
          </a:r>
        </a:p>
      </dsp:txBody>
      <dsp:txXfrm>
        <a:off x="3416399" y="893346"/>
        <a:ext cx="2771575" cy="1662945"/>
      </dsp:txXfrm>
    </dsp:sp>
    <dsp:sp modelId="{C1F90D76-7C9D-4C23-B2F1-686444FE06F6}">
      <dsp:nvSpPr>
        <dsp:cNvPr id="0" name=""/>
        <dsp:cNvSpPr/>
      </dsp:nvSpPr>
      <dsp:spPr>
        <a:xfrm>
          <a:off x="6825437" y="893346"/>
          <a:ext cx="2771575" cy="1662945"/>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809" tIns="142556" rIns="135809" bIns="142556" numCol="1" spcCol="1270" anchor="ctr" anchorCtr="0">
          <a:noAutofit/>
        </a:bodyPr>
        <a:lstStyle/>
        <a:p>
          <a:pPr marL="0" lvl="0" indent="0" algn="ctr" defTabSz="977900">
            <a:lnSpc>
              <a:spcPct val="90000"/>
            </a:lnSpc>
            <a:spcBef>
              <a:spcPct val="0"/>
            </a:spcBef>
            <a:spcAft>
              <a:spcPct val="35000"/>
            </a:spcAft>
            <a:buNone/>
          </a:pPr>
          <a:r>
            <a:rPr lang="en-US" sz="2200" kern="1200" dirty="0"/>
            <a:t>Step 3:</a:t>
          </a:r>
        </a:p>
        <a:p>
          <a:pPr marL="0" lvl="0" indent="0" algn="ctr" defTabSz="977900">
            <a:lnSpc>
              <a:spcPct val="90000"/>
            </a:lnSpc>
            <a:spcBef>
              <a:spcPct val="0"/>
            </a:spcBef>
            <a:spcAft>
              <a:spcPct val="35000"/>
            </a:spcAft>
            <a:buNone/>
          </a:pPr>
          <a:r>
            <a:rPr lang="en-US" sz="2200" kern="1200" dirty="0"/>
            <a:t>Documentation of Florida Residency</a:t>
          </a:r>
        </a:p>
      </dsp:txBody>
      <dsp:txXfrm>
        <a:off x="6825437" y="893346"/>
        <a:ext cx="2771575" cy="166294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50D9F-942F-44B7-95E1-3E51FA8AB72F}">
      <dsp:nvSpPr>
        <dsp:cNvPr id="0" name=""/>
        <dsp:cNvSpPr/>
      </dsp:nvSpPr>
      <dsp:spPr>
        <a:xfrm>
          <a:off x="0" y="343442"/>
          <a:ext cx="9291215" cy="58134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Know your dependency status so you are clear who will be the claimant</a:t>
          </a:r>
        </a:p>
      </dsp:txBody>
      <dsp:txXfrm>
        <a:off x="28379" y="371821"/>
        <a:ext cx="9234457" cy="524585"/>
      </dsp:txXfrm>
    </dsp:sp>
    <dsp:sp modelId="{1478E671-8D62-43A9-AC6E-C8C1233B4594}">
      <dsp:nvSpPr>
        <dsp:cNvPr id="0" name=""/>
        <dsp:cNvSpPr/>
      </dsp:nvSpPr>
      <dsp:spPr>
        <a:xfrm>
          <a:off x="0" y="1122362"/>
          <a:ext cx="9291215" cy="58134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The claimant must provide proof of lawful immigration status by providing the right documents</a:t>
          </a:r>
        </a:p>
      </dsp:txBody>
      <dsp:txXfrm>
        <a:off x="28379" y="1150741"/>
        <a:ext cx="9234457" cy="524585"/>
      </dsp:txXfrm>
    </dsp:sp>
    <dsp:sp modelId="{9C354C60-7926-4A71-B08D-569449E6C4E8}">
      <dsp:nvSpPr>
        <dsp:cNvPr id="0" name=""/>
        <dsp:cNvSpPr/>
      </dsp:nvSpPr>
      <dsp:spPr>
        <a:xfrm>
          <a:off x="0" y="1905671"/>
          <a:ext cx="9291215" cy="58134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The claimant who provides adequate proof of lawful immigration status can now provide documents to prove that they have resided in the State of Florida for 12 consecutive (back-to-back) months</a:t>
          </a:r>
        </a:p>
      </dsp:txBody>
      <dsp:txXfrm>
        <a:off x="28379" y="1934050"/>
        <a:ext cx="9234457" cy="524585"/>
      </dsp:txXfrm>
    </dsp:sp>
    <dsp:sp modelId="{F26D77C3-EEE4-449D-B238-DAAB0F079CF5}">
      <dsp:nvSpPr>
        <dsp:cNvPr id="0" name=""/>
        <dsp:cNvSpPr/>
      </dsp:nvSpPr>
      <dsp:spPr>
        <a:xfrm>
          <a:off x="0" y="2605958"/>
          <a:ext cx="9291215" cy="58134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Pay Florida In-State Tuition Rate</a:t>
          </a:r>
        </a:p>
      </dsp:txBody>
      <dsp:txXfrm>
        <a:off x="28379" y="2634337"/>
        <a:ext cx="9234457" cy="524585"/>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9:12:50.358"/>
    </inkml:context>
    <inkml:brush xml:id="br0">
      <inkml:brushProperty name="width" value="0.2" units="cm"/>
      <inkml:brushProperty name="height" value="0.2" units="cm"/>
      <inkml:brushProperty name="color" value="#E71224"/>
    </inkml:brush>
  </inkml:definitions>
  <inkml:trace contextRef="#ctx0" brushRef="#br0">386 1 24575,'6'6'0,"0"1"0,-1 0 0,0 0 0,-1 1 0,1-1 0,-1 1 0,-1 0 0,1 0 0,2 14 0,14 82 0,-5-19 0,-4-22 0,-2 0 0,-3 0 0,-3 0 0,-7 93 0,1-19 0,3-90 0,-2 1 0,-12 73 0,-24 170 0,34-269 0,0-1 0,-1 0 0,-2 1 0,-13 31 0,-13 43 0,14-17 0,4 1 0,4 1 0,-2 153 0,12-143 0,-1-47 0,2 0 0,1 0 0,12 61 0,-10-94 0,0 0 0,2 0 0,-1 0 0,1-1 0,9 14 0,-9-16 0,0 0 0,-1 1 0,1 0 0,-2 0 0,1 0 0,-1 0 0,-1 1 0,3 15 0,-5-23 0,2 17 0,0 1 0,-2-1 0,-4 40 0,3-54 0,0 1 0,0-1 0,-1 0 0,0 0 0,0 0 0,0 1 0,-1-2 0,1 1 0,-1 0 0,-1-1 0,1 1 0,0-1 0,-1 0 0,0 0 0,0 0 0,0 0 0,-1-1 0,-7 5 0,-88 57 0,-25 14 0,120-76 0,-1 1 0,1-1 0,0 1 0,1 0 0,-1 1 0,1-1 0,0 1 0,0 0 0,0 0 0,1 0 0,0 0 0,0 1 0,0-1 0,0 1 0,1 0 0,-2 7 0,-2 11 0,1 1 0,-4 45 0,-1 6 0,9-70 0,0 1 0,1 0 0,0-1 0,0 1 0,0 0 0,0 0 0,1-1 0,0 1 0,1 0 0,0-1 0,0 1 0,0-1 0,1 0 0,-1 0 0,2 0 0,-1 0 0,1 0 0,-1-1 0,1 1 0,1-1 0,-1 0 0,7 5 0,0 0 0,1-1 0,0-1 0,0 0 0,1 0 0,0-1 0,0-1 0,1 0 0,-1-1 0,22 5 0,-26-8 0,1 1 0,-1 0 0,0 1 0,0 0 0,0 0 0,0 1 0,-1 0 0,1 1 0,-2 0 0,1 0 0,0 1 0,-1 0 0,0 0 0,-1 0 0,0 1 0,0 0 0,-1 0 0,1 1 0,-2-1 0,1 1 0,-2 1 0,1-1 0,-1 0 0,3 15 0,1 18 0,-1 0 0,-3 0 0,-1 1 0,-6 63 0,2-17 0,4 55 0,-5 146 0,-10-182 0,7-63 0,-2 55 0,8-75 0,-2 1 0,2-1 0,1 0 0,2 1 0,0-1 0,7 26 0,-8-44 0,0-1 0,1 1 0,-1-1 0,2 0 0,-1 0 0,1 0 0,-1 0 0,2-1 0,-1 1 0,0-1 0,1 0 0,0 0 0,1-1 0,-1 0 0,1 0 0,-1 0 0,1 0 0,0-1 0,0 0 0,1 0 0,-1-1 0,1 1 0,10 1 0,33 6-341,1-2 0,0-2-1,79-2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9:47:21.777"/>
    </inkml:context>
    <inkml:brush xml:id="br0">
      <inkml:brushProperty name="width" value="0.025" units="cm"/>
      <inkml:brushProperty name="height" value="0.025" units="cm"/>
      <inkml:brushProperty name="color" value="#E71224"/>
    </inkml:brush>
  </inkml:definitions>
  <inkml:trace contextRef="#ctx0" brushRef="#br0">3221 81 24575,'-24'-2'0,"1"-1"0,1 0 0,-1-2 0,0-1 0,-28-12 0,21 8 0,-59-12 0,14 15 0,-1 3 0,-92 7 0,32 0 0,-2240-3 0,2374 0 0,-10 0 0,1 0 0,-1 1 0,0 0 0,-17 5 0,27-6 0,1 0 0,0 0 0,0 1 0,-1-1 0,1 1 0,0-1 0,0 1 0,0-1 0,-1 1 0,1 0 0,0 0 0,0 0 0,0-1 0,0 1 0,0 0 0,0 0 0,1 0 0,-1 0 0,0 0 0,0 1 0,1-1 0,-1 0 0,1 0 0,-1 0 0,1 1 0,-1-1 0,1 0 0,0 1 0,0-1 0,0 0 0,-1 0 0,1 1 0,0-1 0,1 0 0,-1 1 0,0-1 0,0 0 0,1 1 0,-1-1 0,0 0 0,1 0 0,-1 1 0,1-1 0,0 0 0,-1 0 0,1 0 0,0 0 0,0 0 0,0 0 0,-1 0 0,3 2 0,4 6 0,1 0 0,0 0 0,1-1 0,0 0 0,0-1 0,0 0 0,1 0 0,0-1 0,1 0 0,-1 0 0,17 5 0,56 26 0,109 33 0,130 26 0,-280-85 0,0-1 0,0-2 0,76 3 0,133-12 0,-100-2 0,586 3 0,-717 2 0,0 0 0,-1 1 0,1 1 0,28 10 0,-26-7 0,1-1 0,45 5 0,92-5 0,53 4 0,-110-1 0,1-4 0,125-10 0,-217 4 0,0 0 0,0-1 0,-1-1 0,1 1 0,-1-2 0,17-6 0,-24 8 0,0 0 0,-1 0 0,1 0 0,-1 0 0,0-1 0,1 1 0,-1-1 0,0 0 0,-1 0 0,1 0 0,0 0 0,-1 0 0,0-1 0,0 1 0,0-1 0,0 1 0,0-1 0,-1 0 0,0 0 0,1 0 0,-1 0 0,0-5 0,2-22 0,-1 0 0,-2 0 0,-1-1 0,-7-40 0,7 68-54,0 0-1,-1 0 0,1 0 1,-1 0-1,0 1 1,1-1-1,-2 1 0,1-1 1,0 1-1,-1 0 1,0 0-1,1 0 0,-1 0 1,0 0-1,-1 0 0,1 1 1,0 0-1,-1 0 1,1 0-1,-1 0 0,0 0 1,0 1-1,1-1 1,-8 0-1,-8-2-6771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9:53:55.608"/>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9:53:56.232"/>
    </inkml:context>
    <inkml:brush xml:id="br0">
      <inkml:brushProperty name="width" value="0.05" units="cm"/>
      <inkml:brushProperty name="height" value="0.05" units="cm"/>
      <inkml:brushProperty name="color" value="#E71224"/>
    </inkml:brush>
  </inkml:definitions>
  <inkml:trace contextRef="#ctx0" brushRef="#br0">30 0 24575,'-12'0'0,"-5"0"-8191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9:53:56.695"/>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9:53:57.196"/>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dirty="0"/>
              <a:t>8/26/2022</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8/26/2022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8/26/2022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8/26/2022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dirty="0"/>
              <a:t>8/26/2022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dirty="0"/>
              <a:t>8/26/2022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8/26/2022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dirty="0"/>
              <a:t>Click icon to add picture</a:t>
            </a:r>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8/26/2022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8/26/2022</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www.themindfulword.org/2014/florida-short-story/"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8.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pixabay.com/en/why-what-question-ask-purple-man-1641898/"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8.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customXml" Target="../ink/ink5.xml"/><Relationship Id="rId7" Type="http://schemas.openxmlformats.org/officeDocument/2006/relationships/image" Target="../media/image200.png"/><Relationship Id="rId2" Type="http://schemas.openxmlformats.org/officeDocument/2006/relationships/customXml" Target="../ink/ink3.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image" Target="../media/image190.png"/><Relationship Id="rId9" Type="http://schemas.openxmlformats.org/officeDocument/2006/relationships/customXml" Target="../ink/ink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8.sv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30.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BC799-59A9-46B0-8159-2FD93EF5AE33}"/>
              </a:ext>
            </a:extLst>
          </p:cNvPr>
          <p:cNvSpPr>
            <a:spLocks noGrp="1"/>
          </p:cNvSpPr>
          <p:nvPr>
            <p:ph type="ctrTitle"/>
          </p:nvPr>
        </p:nvSpPr>
        <p:spPr>
          <a:xfrm>
            <a:off x="1452617" y="963699"/>
            <a:ext cx="4960388" cy="2470307"/>
          </a:xfrm>
        </p:spPr>
        <p:txBody>
          <a:bodyPr>
            <a:normAutofit/>
          </a:bodyPr>
          <a:lstStyle/>
          <a:p>
            <a:r>
              <a:rPr lang="en-US" sz="5400" dirty="0"/>
              <a:t>Establishing Florida Residency</a:t>
            </a:r>
          </a:p>
        </p:txBody>
      </p:sp>
      <p:sp>
        <p:nvSpPr>
          <p:cNvPr id="3" name="Subtitle 2">
            <a:extLst>
              <a:ext uri="{FF2B5EF4-FFF2-40B4-BE49-F238E27FC236}">
                <a16:creationId xmlns:a16="http://schemas.microsoft.com/office/drawing/2014/main" id="{4A7059A5-8D5F-451A-B85D-87A710CEF7D5}"/>
              </a:ext>
            </a:extLst>
          </p:cNvPr>
          <p:cNvSpPr>
            <a:spLocks noGrp="1"/>
          </p:cNvSpPr>
          <p:nvPr>
            <p:ph type="subTitle" idx="1"/>
          </p:nvPr>
        </p:nvSpPr>
        <p:spPr>
          <a:xfrm>
            <a:off x="1452617" y="3448294"/>
            <a:ext cx="4960388" cy="1693553"/>
          </a:xfrm>
        </p:spPr>
        <p:txBody>
          <a:bodyPr>
            <a:normAutofit/>
          </a:bodyPr>
          <a:lstStyle/>
          <a:p>
            <a:r>
              <a:rPr lang="en-US" dirty="0"/>
              <a:t>For In-State tuition</a:t>
            </a:r>
          </a:p>
        </p:txBody>
      </p:sp>
      <p:grpSp>
        <p:nvGrpSpPr>
          <p:cNvPr id="11" name="Group 10">
            <a:extLst>
              <a:ext uri="{FF2B5EF4-FFF2-40B4-BE49-F238E27FC236}">
                <a16:creationId xmlns:a16="http://schemas.microsoft.com/office/drawing/2014/main" id="{B1B8B780-99C4-4D1C-A595-95814562E3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99254" y="482171"/>
            <a:ext cx="4652668" cy="5149101"/>
            <a:chOff x="6899254" y="482171"/>
            <a:chExt cx="4652668" cy="5149101"/>
          </a:xfrm>
        </p:grpSpPr>
        <p:sp>
          <p:nvSpPr>
            <p:cNvPr id="12" name="Rectangle 11">
              <a:extLst>
                <a:ext uri="{FF2B5EF4-FFF2-40B4-BE49-F238E27FC236}">
                  <a16:creationId xmlns:a16="http://schemas.microsoft.com/office/drawing/2014/main" id="{BA9ECF46-35B4-46C2-90A2-4139C23639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99254" y="482171"/>
              <a:ext cx="4652668"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2D4C1CC-A887-4EA5-9B81-A576F5D0F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39487" y="812507"/>
              <a:ext cx="400124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5" name="Picture 4" descr="&#10;">
            <a:extLst>
              <a:ext uri="{FF2B5EF4-FFF2-40B4-BE49-F238E27FC236}">
                <a16:creationId xmlns:a16="http://schemas.microsoft.com/office/drawing/2014/main" id="{A36D0319-5BE3-4B7C-9A8C-0985961B3F62}"/>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9257" r="18823" b="4"/>
          <a:stretch/>
        </p:blipFill>
        <p:spPr>
          <a:xfrm>
            <a:off x="7555450" y="1116345"/>
            <a:ext cx="3360025" cy="3866172"/>
          </a:xfrm>
          <a:prstGeom prst="rect">
            <a:avLst/>
          </a:prstGeom>
        </p:spPr>
      </p:pic>
    </p:spTree>
    <p:extLst>
      <p:ext uri="{BB962C8B-B14F-4D97-AF65-F5344CB8AC3E}">
        <p14:creationId xmlns:p14="http://schemas.microsoft.com/office/powerpoint/2010/main" val="140588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75A582-F93C-47FD-81E8-E129AE108FE4}"/>
              </a:ext>
            </a:extLst>
          </p:cNvPr>
          <p:cNvSpPr>
            <a:spLocks noGrp="1"/>
          </p:cNvSpPr>
          <p:nvPr>
            <p:ph type="title"/>
          </p:nvPr>
        </p:nvSpPr>
        <p:spPr>
          <a:xfrm>
            <a:off x="1249961" y="1600199"/>
            <a:ext cx="3173482" cy="4297680"/>
          </a:xfrm>
        </p:spPr>
        <p:txBody>
          <a:bodyPr anchor="ctr">
            <a:normAutofit/>
          </a:bodyPr>
          <a:lstStyle/>
          <a:p>
            <a:r>
              <a:rPr lang="en-US" dirty="0"/>
              <a:t>Dependency Status: </a:t>
            </a:r>
            <a:br>
              <a:rPr lang="en-US" dirty="0"/>
            </a:br>
            <a:br>
              <a:rPr lang="en-US" dirty="0"/>
            </a:br>
            <a:r>
              <a:rPr lang="en-US" dirty="0"/>
              <a:t>Independent student</a:t>
            </a:r>
          </a:p>
        </p:txBody>
      </p:sp>
      <p:cxnSp>
        <p:nvCxnSpPr>
          <p:cNvPr id="23" name="Straight Connector 22">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199"/>
            <a:ext cx="0" cy="42976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2769B34-0496-4332-9E34-5983A7730C4F}"/>
              </a:ext>
            </a:extLst>
          </p:cNvPr>
          <p:cNvSpPr>
            <a:spLocks noGrp="1"/>
          </p:cNvSpPr>
          <p:nvPr>
            <p:ph idx="1"/>
          </p:nvPr>
        </p:nvSpPr>
        <p:spPr>
          <a:xfrm>
            <a:off x="5146659" y="810415"/>
            <a:ext cx="6090967" cy="5627291"/>
          </a:xfrm>
        </p:spPr>
        <p:txBody>
          <a:bodyPr anchor="ctr">
            <a:normAutofit/>
          </a:bodyPr>
          <a:lstStyle/>
          <a:p>
            <a:pPr marL="0" indent="0">
              <a:lnSpc>
                <a:spcPct val="110000"/>
              </a:lnSpc>
              <a:buNone/>
            </a:pPr>
            <a:r>
              <a:rPr lang="en-US" dirty="0"/>
              <a:t>I provide more than 50% of my own support. An independent student generally includes a person who is at least 24 years old, married, a graduate or professional student, a veteran, a member of the armed forces, a ward of the court, or someone with legal dependents other than a spouse. There may be limited cases where a person under the age of 24 years old may qualify as an independent student. Such students will be required to verify independence (including financial independence.) A copy of your tax return may be requested to establish independence.</a:t>
            </a:r>
          </a:p>
          <a:p>
            <a:pPr>
              <a:lnSpc>
                <a:spcPct val="110000"/>
              </a:lnSpc>
            </a:pPr>
            <a:endParaRPr lang="en-US" sz="1400" dirty="0"/>
          </a:p>
        </p:txBody>
      </p:sp>
    </p:spTree>
    <p:extLst>
      <p:ext uri="{BB962C8B-B14F-4D97-AF65-F5344CB8AC3E}">
        <p14:creationId xmlns:p14="http://schemas.microsoft.com/office/powerpoint/2010/main" val="208516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75A582-F93C-47FD-81E8-E129AE108FE4}"/>
              </a:ext>
            </a:extLst>
          </p:cNvPr>
          <p:cNvSpPr>
            <a:spLocks noGrp="1"/>
          </p:cNvSpPr>
          <p:nvPr>
            <p:ph type="title"/>
          </p:nvPr>
        </p:nvSpPr>
        <p:spPr>
          <a:xfrm>
            <a:off x="1249961" y="1600199"/>
            <a:ext cx="3173482" cy="4297680"/>
          </a:xfrm>
        </p:spPr>
        <p:txBody>
          <a:bodyPr anchor="ctr">
            <a:normAutofit/>
          </a:bodyPr>
          <a:lstStyle/>
          <a:p>
            <a:r>
              <a:rPr lang="en-US" dirty="0"/>
              <a:t>Dependency Status: </a:t>
            </a:r>
            <a:br>
              <a:rPr lang="en-US" dirty="0"/>
            </a:br>
            <a:br>
              <a:rPr lang="en-US" dirty="0"/>
            </a:br>
            <a:r>
              <a:rPr lang="en-US" dirty="0"/>
              <a:t>Independent student</a:t>
            </a:r>
          </a:p>
        </p:txBody>
      </p:sp>
      <p:cxnSp>
        <p:nvCxnSpPr>
          <p:cNvPr id="23" name="Straight Connector 22">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199"/>
            <a:ext cx="0" cy="42976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2769B34-0496-4332-9E34-5983A7730C4F}"/>
              </a:ext>
            </a:extLst>
          </p:cNvPr>
          <p:cNvSpPr>
            <a:spLocks noGrp="1"/>
          </p:cNvSpPr>
          <p:nvPr>
            <p:ph idx="1"/>
          </p:nvPr>
        </p:nvSpPr>
        <p:spPr>
          <a:xfrm>
            <a:off x="5025532" y="615354"/>
            <a:ext cx="6090967" cy="5627291"/>
          </a:xfrm>
        </p:spPr>
        <p:txBody>
          <a:bodyPr anchor="ctr">
            <a:normAutofit/>
          </a:bodyPr>
          <a:lstStyle/>
          <a:p>
            <a:pPr marL="0" indent="0">
              <a:lnSpc>
                <a:spcPct val="110000"/>
              </a:lnSpc>
              <a:buNone/>
            </a:pPr>
            <a:r>
              <a:rPr lang="en-US" dirty="0"/>
              <a:t>Example of Independent Students:</a:t>
            </a:r>
          </a:p>
          <a:p>
            <a:pPr>
              <a:lnSpc>
                <a:spcPct val="110000"/>
              </a:lnSpc>
            </a:pPr>
            <a:r>
              <a:rPr lang="en-US" dirty="0"/>
              <a:t>24 years of age or older</a:t>
            </a:r>
          </a:p>
          <a:p>
            <a:pPr>
              <a:lnSpc>
                <a:spcPct val="110000"/>
              </a:lnSpc>
            </a:pPr>
            <a:r>
              <a:rPr lang="en-US" dirty="0"/>
              <a:t>Married</a:t>
            </a:r>
          </a:p>
          <a:p>
            <a:pPr>
              <a:lnSpc>
                <a:spcPct val="110000"/>
              </a:lnSpc>
            </a:pPr>
            <a:r>
              <a:rPr lang="en-US" dirty="0"/>
              <a:t>Has children</a:t>
            </a:r>
          </a:p>
          <a:p>
            <a:pPr>
              <a:lnSpc>
                <a:spcPct val="110000"/>
              </a:lnSpc>
            </a:pPr>
            <a:r>
              <a:rPr lang="en-US" dirty="0"/>
              <a:t>Veteran of the US Armed Forces</a:t>
            </a:r>
          </a:p>
          <a:p>
            <a:pPr>
              <a:lnSpc>
                <a:spcPct val="110000"/>
              </a:lnSpc>
            </a:pPr>
            <a:r>
              <a:rPr lang="en-US" dirty="0"/>
              <a:t>At any time since the student turned age 13, where parents are deceased, or the student is or was (until age 18) one of the following:</a:t>
            </a:r>
          </a:p>
          <a:p>
            <a:pPr lvl="1">
              <a:lnSpc>
                <a:spcPct val="110000"/>
              </a:lnSpc>
            </a:pPr>
            <a:r>
              <a:rPr lang="en-US" sz="2000" dirty="0"/>
              <a:t>a ward/dependent of the court or</a:t>
            </a:r>
          </a:p>
          <a:p>
            <a:pPr lvl="1">
              <a:lnSpc>
                <a:spcPct val="110000"/>
              </a:lnSpc>
            </a:pPr>
            <a:r>
              <a:rPr lang="en-US" sz="2000" dirty="0"/>
              <a:t>in foster care</a:t>
            </a:r>
          </a:p>
          <a:p>
            <a:pPr marL="0" indent="0">
              <a:lnSpc>
                <a:spcPct val="110000"/>
              </a:lnSpc>
              <a:buNone/>
            </a:pPr>
            <a:r>
              <a:rPr lang="en-US" dirty="0"/>
              <a:t> </a:t>
            </a:r>
          </a:p>
          <a:p>
            <a:pPr>
              <a:lnSpc>
                <a:spcPct val="110000"/>
              </a:lnSpc>
            </a:pPr>
            <a:endParaRPr lang="en-US" sz="1400" dirty="0"/>
          </a:p>
        </p:txBody>
      </p:sp>
    </p:spTree>
    <p:extLst>
      <p:ext uri="{BB962C8B-B14F-4D97-AF65-F5344CB8AC3E}">
        <p14:creationId xmlns:p14="http://schemas.microsoft.com/office/powerpoint/2010/main" val="2426278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59AA4-6B33-4ECE-8782-250AB998546C}"/>
              </a:ext>
            </a:extLst>
          </p:cNvPr>
          <p:cNvSpPr>
            <a:spLocks noGrp="1"/>
          </p:cNvSpPr>
          <p:nvPr>
            <p:ph type="title"/>
          </p:nvPr>
        </p:nvSpPr>
        <p:spPr>
          <a:xfrm>
            <a:off x="1451579" y="170629"/>
            <a:ext cx="9291215" cy="1049235"/>
          </a:xfrm>
        </p:spPr>
        <p:txBody>
          <a:bodyPr/>
          <a:lstStyle/>
          <a:p>
            <a:r>
              <a:rPr lang="en-US" dirty="0"/>
              <a:t>Dependency status: </a:t>
            </a:r>
            <a:br>
              <a:rPr lang="en-US" dirty="0"/>
            </a:br>
            <a:r>
              <a:rPr lang="en-US" dirty="0"/>
              <a:t>Qualification by Exception</a:t>
            </a:r>
          </a:p>
        </p:txBody>
      </p:sp>
      <p:graphicFrame>
        <p:nvGraphicFramePr>
          <p:cNvPr id="5" name="Content Placeholder 2">
            <a:extLst>
              <a:ext uri="{FF2B5EF4-FFF2-40B4-BE49-F238E27FC236}">
                <a16:creationId xmlns:a16="http://schemas.microsoft.com/office/drawing/2014/main" id="{0E81F9DC-427A-1DD9-805C-D5AC7BD51A52}"/>
              </a:ext>
            </a:extLst>
          </p:cNvPr>
          <p:cNvGraphicFramePr>
            <a:graphicFrameLocks noGrp="1"/>
          </p:cNvGraphicFramePr>
          <p:nvPr>
            <p:ph idx="1"/>
            <p:extLst>
              <p:ext uri="{D42A27DB-BD31-4B8C-83A1-F6EECF244321}">
                <p14:modId xmlns:p14="http://schemas.microsoft.com/office/powerpoint/2010/main" val="3707366653"/>
              </p:ext>
            </p:extLst>
          </p:nvPr>
        </p:nvGraphicFramePr>
        <p:xfrm>
          <a:off x="1451579" y="2015732"/>
          <a:ext cx="10127149" cy="3692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9FFEF5B2-8A7D-4AF5-A51A-F674D542E9DE}"/>
              </a:ext>
            </a:extLst>
          </p:cNvPr>
          <p:cNvSpPr txBox="1"/>
          <p:nvPr/>
        </p:nvSpPr>
        <p:spPr>
          <a:xfrm>
            <a:off x="1450392" y="1149957"/>
            <a:ext cx="9291215" cy="646331"/>
          </a:xfrm>
          <a:prstGeom prst="rect">
            <a:avLst/>
          </a:prstGeom>
          <a:noFill/>
        </p:spPr>
        <p:txBody>
          <a:bodyPr wrap="square">
            <a:spAutoFit/>
          </a:bodyPr>
          <a:lstStyle/>
          <a:p>
            <a:r>
              <a:rPr lang="en-US" dirty="0"/>
              <a:t>As provided in s. 1009.21, Florida Statutes, I qualify for residency based on one of the following permitted exception (documentation required):</a:t>
            </a:r>
          </a:p>
        </p:txBody>
      </p:sp>
    </p:spTree>
    <p:extLst>
      <p:ext uri="{BB962C8B-B14F-4D97-AF65-F5344CB8AC3E}">
        <p14:creationId xmlns:p14="http://schemas.microsoft.com/office/powerpoint/2010/main" val="2126523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59AA4-6B33-4ECE-8782-250AB998546C}"/>
              </a:ext>
            </a:extLst>
          </p:cNvPr>
          <p:cNvSpPr>
            <a:spLocks noGrp="1"/>
          </p:cNvSpPr>
          <p:nvPr>
            <p:ph type="title"/>
          </p:nvPr>
        </p:nvSpPr>
        <p:spPr>
          <a:xfrm>
            <a:off x="1451579" y="170629"/>
            <a:ext cx="9291215" cy="1049235"/>
          </a:xfrm>
        </p:spPr>
        <p:txBody>
          <a:bodyPr/>
          <a:lstStyle/>
          <a:p>
            <a:r>
              <a:rPr lang="en-US" dirty="0"/>
              <a:t>Dependency status: </a:t>
            </a:r>
            <a:br>
              <a:rPr lang="en-US" dirty="0"/>
            </a:br>
            <a:r>
              <a:rPr lang="en-US" dirty="0"/>
              <a:t>Qualification by Exception</a:t>
            </a:r>
          </a:p>
        </p:txBody>
      </p:sp>
      <p:graphicFrame>
        <p:nvGraphicFramePr>
          <p:cNvPr id="5" name="Content Placeholder 2">
            <a:extLst>
              <a:ext uri="{FF2B5EF4-FFF2-40B4-BE49-F238E27FC236}">
                <a16:creationId xmlns:a16="http://schemas.microsoft.com/office/drawing/2014/main" id="{0E81F9DC-427A-1DD9-805C-D5AC7BD51A52}"/>
              </a:ext>
            </a:extLst>
          </p:cNvPr>
          <p:cNvGraphicFramePr>
            <a:graphicFrameLocks noGrp="1"/>
          </p:cNvGraphicFramePr>
          <p:nvPr>
            <p:ph idx="1"/>
            <p:extLst>
              <p:ext uri="{D42A27DB-BD31-4B8C-83A1-F6EECF244321}">
                <p14:modId xmlns:p14="http://schemas.microsoft.com/office/powerpoint/2010/main" val="3094931925"/>
              </p:ext>
            </p:extLst>
          </p:nvPr>
        </p:nvGraphicFramePr>
        <p:xfrm>
          <a:off x="1451579" y="2015732"/>
          <a:ext cx="10281385" cy="37901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9FFEF5B2-8A7D-4AF5-A51A-F674D542E9DE}"/>
              </a:ext>
            </a:extLst>
          </p:cNvPr>
          <p:cNvSpPr txBox="1"/>
          <p:nvPr/>
        </p:nvSpPr>
        <p:spPr>
          <a:xfrm>
            <a:off x="1450392" y="1149957"/>
            <a:ext cx="9291215" cy="646331"/>
          </a:xfrm>
          <a:prstGeom prst="rect">
            <a:avLst/>
          </a:prstGeom>
          <a:noFill/>
        </p:spPr>
        <p:txBody>
          <a:bodyPr wrap="square">
            <a:spAutoFit/>
          </a:bodyPr>
          <a:lstStyle/>
          <a:p>
            <a:r>
              <a:rPr lang="en-US" dirty="0"/>
              <a:t>As provided in s. 1009.21, Florida Statutes, I qualify for residency based on one of the following permitted exception (documentation required):</a:t>
            </a:r>
          </a:p>
        </p:txBody>
      </p:sp>
    </p:spTree>
    <p:extLst>
      <p:ext uri="{BB962C8B-B14F-4D97-AF65-F5344CB8AC3E}">
        <p14:creationId xmlns:p14="http://schemas.microsoft.com/office/powerpoint/2010/main" val="1209265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F872A-FCA0-4DB3-B18F-96A923C467EB}"/>
              </a:ext>
            </a:extLst>
          </p:cNvPr>
          <p:cNvSpPr>
            <a:spLocks noGrp="1"/>
          </p:cNvSpPr>
          <p:nvPr>
            <p:ph type="title"/>
          </p:nvPr>
        </p:nvSpPr>
        <p:spPr/>
        <p:txBody>
          <a:bodyPr/>
          <a:lstStyle/>
          <a:p>
            <a:r>
              <a:rPr lang="en-US" dirty="0"/>
              <a:t>Qualification by exception, Cont. </a:t>
            </a:r>
          </a:p>
        </p:txBody>
      </p:sp>
      <p:graphicFrame>
        <p:nvGraphicFramePr>
          <p:cNvPr id="5" name="Content Placeholder 2">
            <a:extLst>
              <a:ext uri="{FF2B5EF4-FFF2-40B4-BE49-F238E27FC236}">
                <a16:creationId xmlns:a16="http://schemas.microsoft.com/office/drawing/2014/main" id="{C78F9FE9-EE7C-C792-57F5-62917430DA39}"/>
              </a:ext>
            </a:extLst>
          </p:cNvPr>
          <p:cNvGraphicFramePr>
            <a:graphicFrameLocks noGrp="1"/>
          </p:cNvGraphicFramePr>
          <p:nvPr>
            <p:ph idx="1"/>
            <p:extLst>
              <p:ext uri="{D42A27DB-BD31-4B8C-83A1-F6EECF244321}">
                <p14:modId xmlns:p14="http://schemas.microsoft.com/office/powerpoint/2010/main" val="657469231"/>
              </p:ext>
            </p:extLst>
          </p:nvPr>
        </p:nvGraphicFramePr>
        <p:xfrm>
          <a:off x="341523" y="1762699"/>
          <a:ext cx="11931267" cy="4109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7071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F872A-FCA0-4DB3-B18F-96A923C467EB}"/>
              </a:ext>
            </a:extLst>
          </p:cNvPr>
          <p:cNvSpPr>
            <a:spLocks noGrp="1"/>
          </p:cNvSpPr>
          <p:nvPr>
            <p:ph type="title"/>
          </p:nvPr>
        </p:nvSpPr>
        <p:spPr/>
        <p:txBody>
          <a:bodyPr/>
          <a:lstStyle/>
          <a:p>
            <a:r>
              <a:rPr lang="en-US" dirty="0"/>
              <a:t>Qualification by exception, Cont. </a:t>
            </a:r>
          </a:p>
        </p:txBody>
      </p:sp>
      <p:graphicFrame>
        <p:nvGraphicFramePr>
          <p:cNvPr id="5" name="Content Placeholder 2">
            <a:extLst>
              <a:ext uri="{FF2B5EF4-FFF2-40B4-BE49-F238E27FC236}">
                <a16:creationId xmlns:a16="http://schemas.microsoft.com/office/drawing/2014/main" id="{C78F9FE9-EE7C-C792-57F5-62917430DA39}"/>
              </a:ext>
            </a:extLst>
          </p:cNvPr>
          <p:cNvGraphicFramePr>
            <a:graphicFrameLocks noGrp="1"/>
          </p:cNvGraphicFramePr>
          <p:nvPr>
            <p:ph idx="1"/>
            <p:extLst>
              <p:ext uri="{D42A27DB-BD31-4B8C-83A1-F6EECF244321}">
                <p14:modId xmlns:p14="http://schemas.microsoft.com/office/powerpoint/2010/main" val="1935285305"/>
              </p:ext>
            </p:extLst>
          </p:nvPr>
        </p:nvGraphicFramePr>
        <p:xfrm>
          <a:off x="881349" y="2015732"/>
          <a:ext cx="10697379" cy="3933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462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6AD0CF-143B-4673-AC0F-376C272E019E}"/>
              </a:ext>
            </a:extLst>
          </p:cNvPr>
          <p:cNvPicPr>
            <a:picLocks noChangeAspect="1"/>
          </p:cNvPicPr>
          <p:nvPr/>
        </p:nvPicPr>
        <p:blipFill>
          <a:blip r:embed="rId2"/>
          <a:stretch>
            <a:fillRect/>
          </a:stretch>
        </p:blipFill>
        <p:spPr>
          <a:xfrm>
            <a:off x="7377001" y="432369"/>
            <a:ext cx="3886537" cy="5029636"/>
          </a:xfrm>
          <a:prstGeom prst="rect">
            <a:avLst/>
          </a:prstGeom>
        </p:spPr>
      </p:pic>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16449661-BABA-4543-B655-EEE83810EE8B}"/>
                  </a:ext>
                </a:extLst>
              </p14:cNvPr>
              <p14:cNvContentPartPr/>
              <p14:nvPr/>
            </p14:nvContentPartPr>
            <p14:xfrm>
              <a:off x="7566750" y="3247665"/>
              <a:ext cx="280080" cy="1791360"/>
            </p14:xfrm>
          </p:contentPart>
        </mc:Choice>
        <mc:Fallback xmlns="">
          <p:pic>
            <p:nvPicPr>
              <p:cNvPr id="10" name="Ink 9">
                <a:extLst>
                  <a:ext uri="{FF2B5EF4-FFF2-40B4-BE49-F238E27FC236}">
                    <a16:creationId xmlns:a16="http://schemas.microsoft.com/office/drawing/2014/main" id="{16449661-BABA-4543-B655-EEE83810EE8B}"/>
                  </a:ext>
                </a:extLst>
              </p:cNvPr>
              <p:cNvPicPr/>
              <p:nvPr/>
            </p:nvPicPr>
            <p:blipFill>
              <a:blip r:embed="rId6"/>
              <a:stretch>
                <a:fillRect/>
              </a:stretch>
            </p:blipFill>
            <p:spPr>
              <a:xfrm>
                <a:off x="7531110" y="3212025"/>
                <a:ext cx="351720" cy="1863000"/>
              </a:xfrm>
              <a:prstGeom prst="rect">
                <a:avLst/>
              </a:prstGeom>
            </p:spPr>
          </p:pic>
        </mc:Fallback>
      </mc:AlternateContent>
      <p:sp>
        <p:nvSpPr>
          <p:cNvPr id="13" name="TextBox 12">
            <a:extLst>
              <a:ext uri="{FF2B5EF4-FFF2-40B4-BE49-F238E27FC236}">
                <a16:creationId xmlns:a16="http://schemas.microsoft.com/office/drawing/2014/main" id="{3D0B2397-F17B-4F7F-88DA-2D3267AC490D}"/>
              </a:ext>
            </a:extLst>
          </p:cNvPr>
          <p:cNvSpPr txBox="1"/>
          <p:nvPr/>
        </p:nvSpPr>
        <p:spPr>
          <a:xfrm>
            <a:off x="1825507" y="1542474"/>
            <a:ext cx="4165600" cy="369332"/>
          </a:xfrm>
          <a:prstGeom prst="rect">
            <a:avLst/>
          </a:prstGeom>
          <a:noFill/>
        </p:spPr>
        <p:txBody>
          <a:bodyPr wrap="square" rtlCol="0">
            <a:spAutoFit/>
          </a:bodyPr>
          <a:lstStyle/>
          <a:p>
            <a:r>
              <a:rPr lang="en-US" dirty="0"/>
              <a:t>Select </a:t>
            </a:r>
            <a:r>
              <a:rPr lang="en-US" b="1" dirty="0"/>
              <a:t>ONE</a:t>
            </a:r>
            <a:r>
              <a:rPr lang="en-US" dirty="0"/>
              <a:t> of the three</a:t>
            </a:r>
          </a:p>
        </p:txBody>
      </p:sp>
      <p:sp>
        <p:nvSpPr>
          <p:cNvPr id="14" name="TextBox 13">
            <a:extLst>
              <a:ext uri="{FF2B5EF4-FFF2-40B4-BE49-F238E27FC236}">
                <a16:creationId xmlns:a16="http://schemas.microsoft.com/office/drawing/2014/main" id="{371CD17D-D83E-48DF-830A-3B6702A87739}"/>
              </a:ext>
            </a:extLst>
          </p:cNvPr>
          <p:cNvSpPr txBox="1"/>
          <p:nvPr/>
        </p:nvSpPr>
        <p:spPr>
          <a:xfrm>
            <a:off x="759892" y="3429000"/>
            <a:ext cx="4165600" cy="1477328"/>
          </a:xfrm>
          <a:prstGeom prst="rect">
            <a:avLst/>
          </a:prstGeom>
          <a:noFill/>
        </p:spPr>
        <p:txBody>
          <a:bodyPr wrap="square" rtlCol="0">
            <a:spAutoFit/>
          </a:bodyPr>
          <a:lstStyle/>
          <a:p>
            <a:r>
              <a:rPr lang="en-US" dirty="0"/>
              <a:t>If you selected ‘Qualification by Exception’ you must </a:t>
            </a:r>
            <a:r>
              <a:rPr lang="en-US" b="1" u="sng" dirty="0"/>
              <a:t>also</a:t>
            </a:r>
            <a:r>
              <a:rPr lang="en-US" dirty="0"/>
              <a:t> choose one exception from the list on page 2 or page 3.  Copy of exception document must be provided.</a:t>
            </a:r>
          </a:p>
        </p:txBody>
      </p:sp>
      <p:cxnSp>
        <p:nvCxnSpPr>
          <p:cNvPr id="3" name="Straight Arrow Connector 2">
            <a:extLst>
              <a:ext uri="{FF2B5EF4-FFF2-40B4-BE49-F238E27FC236}">
                <a16:creationId xmlns:a16="http://schemas.microsoft.com/office/drawing/2014/main" id="{07FAA465-75A2-415E-B610-56E94B852A74}"/>
              </a:ext>
            </a:extLst>
          </p:cNvPr>
          <p:cNvCxnSpPr/>
          <p:nvPr/>
        </p:nvCxnSpPr>
        <p:spPr>
          <a:xfrm flipV="1">
            <a:off x="3585681" y="1911806"/>
            <a:ext cx="4068566" cy="163574"/>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6" name="Straight Arrow Connector 5">
            <a:extLst>
              <a:ext uri="{FF2B5EF4-FFF2-40B4-BE49-F238E27FC236}">
                <a16:creationId xmlns:a16="http://schemas.microsoft.com/office/drawing/2014/main" id="{CEC8CC99-BDEC-45DB-A7BE-1ACC44950BDF}"/>
              </a:ext>
            </a:extLst>
          </p:cNvPr>
          <p:cNvCxnSpPr/>
          <p:nvPr/>
        </p:nvCxnSpPr>
        <p:spPr>
          <a:xfrm flipV="1">
            <a:off x="3791164" y="4161034"/>
            <a:ext cx="3524036" cy="647272"/>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2" name="Oval 1">
            <a:extLst>
              <a:ext uri="{FF2B5EF4-FFF2-40B4-BE49-F238E27FC236}">
                <a16:creationId xmlns:a16="http://schemas.microsoft.com/office/drawing/2014/main" id="{07F512E7-5454-4ACE-840E-84D88EFD8E0F}"/>
              </a:ext>
            </a:extLst>
          </p:cNvPr>
          <p:cNvSpPr/>
          <p:nvPr/>
        </p:nvSpPr>
        <p:spPr>
          <a:xfrm>
            <a:off x="8443883" y="2651571"/>
            <a:ext cx="2264513" cy="13919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Arrow: Down 4">
            <a:extLst>
              <a:ext uri="{FF2B5EF4-FFF2-40B4-BE49-F238E27FC236}">
                <a16:creationId xmlns:a16="http://schemas.microsoft.com/office/drawing/2014/main" id="{559951A9-118A-4C2C-9004-E49CCDE7CBE6}"/>
              </a:ext>
            </a:extLst>
          </p:cNvPr>
          <p:cNvSpPr/>
          <p:nvPr/>
        </p:nvSpPr>
        <p:spPr>
          <a:xfrm>
            <a:off x="9320270" y="2807997"/>
            <a:ext cx="127240" cy="13919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40573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8FC797-10E5-44D9-BDF4-00B3375D7174}"/>
              </a:ext>
            </a:extLst>
          </p:cNvPr>
          <p:cNvPicPr>
            <a:picLocks noChangeAspect="1"/>
          </p:cNvPicPr>
          <p:nvPr/>
        </p:nvPicPr>
        <p:blipFill>
          <a:blip r:embed="rId2"/>
          <a:stretch>
            <a:fillRect/>
          </a:stretch>
        </p:blipFill>
        <p:spPr>
          <a:xfrm>
            <a:off x="7108995" y="354888"/>
            <a:ext cx="3886537" cy="5029636"/>
          </a:xfrm>
          <a:prstGeom prst="rect">
            <a:avLst/>
          </a:prstGeom>
        </p:spPr>
      </p:pic>
      <p:sp>
        <p:nvSpPr>
          <p:cNvPr id="5" name="TextBox 4">
            <a:extLst>
              <a:ext uri="{FF2B5EF4-FFF2-40B4-BE49-F238E27FC236}">
                <a16:creationId xmlns:a16="http://schemas.microsoft.com/office/drawing/2014/main" id="{27799123-EA70-4143-B1CE-7C046CD334D0}"/>
              </a:ext>
            </a:extLst>
          </p:cNvPr>
          <p:cNvSpPr txBox="1"/>
          <p:nvPr/>
        </p:nvSpPr>
        <p:spPr>
          <a:xfrm>
            <a:off x="967665" y="1402672"/>
            <a:ext cx="4518735" cy="369332"/>
          </a:xfrm>
          <a:prstGeom prst="rect">
            <a:avLst/>
          </a:prstGeom>
          <a:noFill/>
        </p:spPr>
        <p:txBody>
          <a:bodyPr wrap="square" rtlCol="0">
            <a:spAutoFit/>
          </a:bodyPr>
          <a:lstStyle/>
          <a:p>
            <a:r>
              <a:rPr lang="en-US" dirty="0"/>
              <a:t>Claimant = Parent of Dependent Student</a:t>
            </a:r>
          </a:p>
        </p:txBody>
      </p:sp>
      <p:sp>
        <p:nvSpPr>
          <p:cNvPr id="6" name="TextBox 5">
            <a:extLst>
              <a:ext uri="{FF2B5EF4-FFF2-40B4-BE49-F238E27FC236}">
                <a16:creationId xmlns:a16="http://schemas.microsoft.com/office/drawing/2014/main" id="{BA6F1261-3541-4086-AA5E-C258867199F3}"/>
              </a:ext>
            </a:extLst>
          </p:cNvPr>
          <p:cNvSpPr txBox="1"/>
          <p:nvPr/>
        </p:nvSpPr>
        <p:spPr>
          <a:xfrm>
            <a:off x="967665" y="1908700"/>
            <a:ext cx="4669655" cy="369332"/>
          </a:xfrm>
          <a:prstGeom prst="rect">
            <a:avLst/>
          </a:prstGeom>
          <a:noFill/>
        </p:spPr>
        <p:txBody>
          <a:bodyPr wrap="square" rtlCol="0">
            <a:spAutoFit/>
          </a:bodyPr>
          <a:lstStyle/>
          <a:p>
            <a:r>
              <a:rPr lang="en-US" dirty="0"/>
              <a:t>Claimant = Student if Independent Student</a:t>
            </a:r>
          </a:p>
        </p:txBody>
      </p:sp>
      <p:sp>
        <p:nvSpPr>
          <p:cNvPr id="8" name="TextBox 7">
            <a:extLst>
              <a:ext uri="{FF2B5EF4-FFF2-40B4-BE49-F238E27FC236}">
                <a16:creationId xmlns:a16="http://schemas.microsoft.com/office/drawing/2014/main" id="{6FCCD775-A2F7-4185-8C86-CCEA47FB59D1}"/>
              </a:ext>
            </a:extLst>
          </p:cNvPr>
          <p:cNvSpPr txBox="1"/>
          <p:nvPr/>
        </p:nvSpPr>
        <p:spPr>
          <a:xfrm>
            <a:off x="1722267" y="3684905"/>
            <a:ext cx="2689934" cy="646331"/>
          </a:xfrm>
          <a:prstGeom prst="rect">
            <a:avLst/>
          </a:prstGeom>
          <a:noFill/>
        </p:spPr>
        <p:txBody>
          <a:bodyPr wrap="square" rtlCol="0">
            <a:spAutoFit/>
          </a:bodyPr>
          <a:lstStyle/>
          <a:p>
            <a:r>
              <a:rPr lang="en-US" dirty="0"/>
              <a:t>Enter Claimant Information</a:t>
            </a:r>
          </a:p>
        </p:txBody>
      </p:sp>
      <p:sp>
        <p:nvSpPr>
          <p:cNvPr id="9" name="TextBox 8">
            <a:extLst>
              <a:ext uri="{FF2B5EF4-FFF2-40B4-BE49-F238E27FC236}">
                <a16:creationId xmlns:a16="http://schemas.microsoft.com/office/drawing/2014/main" id="{AE6D1AAC-AB11-4D77-8B8F-1038E515920C}"/>
              </a:ext>
            </a:extLst>
          </p:cNvPr>
          <p:cNvSpPr txBox="1"/>
          <p:nvPr/>
        </p:nvSpPr>
        <p:spPr>
          <a:xfrm>
            <a:off x="967665" y="2496496"/>
            <a:ext cx="4438836" cy="646331"/>
          </a:xfrm>
          <a:prstGeom prst="rect">
            <a:avLst/>
          </a:prstGeom>
          <a:noFill/>
        </p:spPr>
        <p:txBody>
          <a:bodyPr wrap="square" rtlCol="0">
            <a:spAutoFit/>
          </a:bodyPr>
          <a:lstStyle/>
          <a:p>
            <a:r>
              <a:rPr lang="en-US" dirty="0"/>
              <a:t>Claimant = Spouse if Qualification Exception is by marriage</a:t>
            </a:r>
          </a:p>
        </p:txBody>
      </p:sp>
      <p:cxnSp>
        <p:nvCxnSpPr>
          <p:cNvPr id="3" name="Straight Arrow Connector 2">
            <a:extLst>
              <a:ext uri="{FF2B5EF4-FFF2-40B4-BE49-F238E27FC236}">
                <a16:creationId xmlns:a16="http://schemas.microsoft.com/office/drawing/2014/main" id="{D2C70E46-AE49-467F-8B91-6212E5301094}"/>
              </a:ext>
            </a:extLst>
          </p:cNvPr>
          <p:cNvCxnSpPr/>
          <p:nvPr/>
        </p:nvCxnSpPr>
        <p:spPr>
          <a:xfrm flipV="1">
            <a:off x="2363056" y="4202130"/>
            <a:ext cx="5054886" cy="472612"/>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95539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5B5C6C-0A47-4C9C-A07E-9601110A8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8AD6542-0672-4B6E-9828-E9DFD316E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8F03D6CA-24BF-454F-B5CF-E64A08DA50AB}"/>
              </a:ext>
            </a:extLst>
          </p:cNvPr>
          <p:cNvSpPr>
            <a:spLocks noGrp="1"/>
          </p:cNvSpPr>
          <p:nvPr>
            <p:ph type="title"/>
          </p:nvPr>
        </p:nvSpPr>
        <p:spPr>
          <a:xfrm>
            <a:off x="1451581" y="5008500"/>
            <a:ext cx="9603272" cy="960755"/>
          </a:xfrm>
        </p:spPr>
        <p:txBody>
          <a:bodyPr anchor="t">
            <a:normAutofit/>
          </a:bodyPr>
          <a:lstStyle/>
          <a:p>
            <a:r>
              <a:rPr lang="en-US" dirty="0"/>
              <a:t>Proving Florida residency: 3 steps</a:t>
            </a:r>
          </a:p>
        </p:txBody>
      </p:sp>
      <p:cxnSp>
        <p:nvCxnSpPr>
          <p:cNvPr id="13" name="Straight Connector 12">
            <a:extLst>
              <a:ext uri="{FF2B5EF4-FFF2-40B4-BE49-F238E27FC236}">
                <a16:creationId xmlns:a16="http://schemas.microsoft.com/office/drawing/2014/main" id="{CD746FE0-417F-4D9D-A260-9183601D36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4826256"/>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id="{A3DB65D6-29B2-47F4-B234-955B03D352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884AAC87-AAED-4B52-B079-98FCC9DDB3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5" name="Content Placeholder 2">
            <a:extLst>
              <a:ext uri="{FF2B5EF4-FFF2-40B4-BE49-F238E27FC236}">
                <a16:creationId xmlns:a16="http://schemas.microsoft.com/office/drawing/2014/main" id="{9259496E-3C75-78C4-D15A-6E428324E250}"/>
              </a:ext>
            </a:extLst>
          </p:cNvPr>
          <p:cNvGraphicFramePr>
            <a:graphicFrameLocks noGrp="1"/>
          </p:cNvGraphicFramePr>
          <p:nvPr>
            <p:ph idx="1"/>
          </p:nvPr>
        </p:nvGraphicFramePr>
        <p:xfrm>
          <a:off x="1450975" y="933450"/>
          <a:ext cx="9604375" cy="3449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 name="Graphic 21" descr="Checkmark with solid fill">
            <a:extLst>
              <a:ext uri="{FF2B5EF4-FFF2-40B4-BE49-F238E27FC236}">
                <a16:creationId xmlns:a16="http://schemas.microsoft.com/office/drawing/2014/main" id="{64007CAA-EC8C-808F-946E-B4DD3EA07DD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84086" y="1810657"/>
            <a:ext cx="914400" cy="914400"/>
          </a:xfrm>
          <a:prstGeom prst="rect">
            <a:avLst/>
          </a:prstGeom>
        </p:spPr>
      </p:pic>
    </p:spTree>
    <p:extLst>
      <p:ext uri="{BB962C8B-B14F-4D97-AF65-F5344CB8AC3E}">
        <p14:creationId xmlns:p14="http://schemas.microsoft.com/office/powerpoint/2010/main" val="467158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B1E21-4D01-25C7-6757-BC2D8DE51696}"/>
              </a:ext>
            </a:extLst>
          </p:cNvPr>
          <p:cNvSpPr>
            <a:spLocks noGrp="1"/>
          </p:cNvSpPr>
          <p:nvPr>
            <p:ph type="title"/>
          </p:nvPr>
        </p:nvSpPr>
        <p:spPr/>
        <p:txBody>
          <a:bodyPr/>
          <a:lstStyle/>
          <a:p>
            <a:r>
              <a:rPr lang="en-US" dirty="0"/>
              <a:t>Confidentiality</a:t>
            </a:r>
          </a:p>
        </p:txBody>
      </p:sp>
      <p:sp>
        <p:nvSpPr>
          <p:cNvPr id="3" name="Content Placeholder 2">
            <a:extLst>
              <a:ext uri="{FF2B5EF4-FFF2-40B4-BE49-F238E27FC236}">
                <a16:creationId xmlns:a16="http://schemas.microsoft.com/office/drawing/2014/main" id="{7EDCF398-5C20-856C-AE05-80B188A90C16}"/>
              </a:ext>
            </a:extLst>
          </p:cNvPr>
          <p:cNvSpPr>
            <a:spLocks noGrp="1"/>
          </p:cNvSpPr>
          <p:nvPr>
            <p:ph idx="1"/>
          </p:nvPr>
        </p:nvSpPr>
        <p:spPr/>
        <p:txBody>
          <a:bodyPr/>
          <a:lstStyle/>
          <a:p>
            <a:r>
              <a:rPr lang="en-US" dirty="0"/>
              <a:t>All information shared regarding citizenship status is confidential and only used for the purpose of determining qualification for in-state tuition rates</a:t>
            </a:r>
          </a:p>
        </p:txBody>
      </p:sp>
    </p:spTree>
    <p:extLst>
      <p:ext uri="{BB962C8B-B14F-4D97-AF65-F5344CB8AC3E}">
        <p14:creationId xmlns:p14="http://schemas.microsoft.com/office/powerpoint/2010/main" val="2689272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E0C3B-CC6C-4224-9B89-3663AED6D97A}"/>
              </a:ext>
            </a:extLst>
          </p:cNvPr>
          <p:cNvSpPr>
            <a:spLocks noGrp="1"/>
          </p:cNvSpPr>
          <p:nvPr>
            <p:ph type="title"/>
          </p:nvPr>
        </p:nvSpPr>
        <p:spPr>
          <a:xfrm>
            <a:off x="5124543" y="337028"/>
            <a:ext cx="5550355" cy="1049235"/>
          </a:xfrm>
        </p:spPr>
        <p:txBody>
          <a:bodyPr>
            <a:normAutofit/>
          </a:bodyPr>
          <a:lstStyle/>
          <a:p>
            <a:r>
              <a:rPr lang="en-US" dirty="0"/>
              <a:t>Why establish residency?</a:t>
            </a:r>
          </a:p>
        </p:txBody>
      </p:sp>
      <p:grpSp>
        <p:nvGrpSpPr>
          <p:cNvPr id="28" name="Group 27">
            <a:extLst>
              <a:ext uri="{FF2B5EF4-FFF2-40B4-BE49-F238E27FC236}">
                <a16:creationId xmlns:a16="http://schemas.microsoft.com/office/drawing/2014/main" id="{EB69A38F-B342-48D1-884F-03267367F4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632239" y="482171"/>
            <a:chExt cx="4074533" cy="5149101"/>
          </a:xfrm>
        </p:grpSpPr>
        <p:sp>
          <p:nvSpPr>
            <p:cNvPr id="29" name="Rectangle 28">
              <a:extLst>
                <a:ext uri="{FF2B5EF4-FFF2-40B4-BE49-F238E27FC236}">
                  <a16:creationId xmlns:a16="http://schemas.microsoft.com/office/drawing/2014/main" id="{88B2160C-762E-4543-AE7E-CB66A8469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9" y="482171"/>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A7126887-BFD9-4BE3-BF55-BE2524AF22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8" y="812507"/>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5" name="Picture 4" descr="A picture containing purple, pink, dark&#10;&#10;Description automatically generated">
            <a:extLst>
              <a:ext uri="{FF2B5EF4-FFF2-40B4-BE49-F238E27FC236}">
                <a16:creationId xmlns:a16="http://schemas.microsoft.com/office/drawing/2014/main" id="{CDF378FB-5C62-4249-9EC1-98AF0C2EB89E}"/>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7234" r="24439"/>
          <a:stretch/>
        </p:blipFill>
        <p:spPr>
          <a:xfrm>
            <a:off x="1285438" y="1116345"/>
            <a:ext cx="2799103" cy="3866172"/>
          </a:xfrm>
          <a:prstGeom prst="rect">
            <a:avLst/>
          </a:prstGeom>
        </p:spPr>
      </p:pic>
      <p:sp>
        <p:nvSpPr>
          <p:cNvPr id="3" name="Content Placeholder 2">
            <a:extLst>
              <a:ext uri="{FF2B5EF4-FFF2-40B4-BE49-F238E27FC236}">
                <a16:creationId xmlns:a16="http://schemas.microsoft.com/office/drawing/2014/main" id="{CD071FD8-ED38-481C-98D6-DB0159AA660D}"/>
              </a:ext>
            </a:extLst>
          </p:cNvPr>
          <p:cNvSpPr>
            <a:spLocks noGrp="1"/>
          </p:cNvSpPr>
          <p:nvPr>
            <p:ph idx="1"/>
          </p:nvPr>
        </p:nvSpPr>
        <p:spPr>
          <a:xfrm>
            <a:off x="5024758" y="1803478"/>
            <a:ext cx="6274284" cy="3958612"/>
          </a:xfrm>
        </p:spPr>
        <p:txBody>
          <a:bodyPr>
            <a:noAutofit/>
          </a:bodyPr>
          <a:lstStyle/>
          <a:p>
            <a:pPr>
              <a:lnSpc>
                <a:spcPct val="110000"/>
              </a:lnSpc>
            </a:pPr>
            <a:r>
              <a:rPr lang="en-US" dirty="0"/>
              <a:t>Florida residents pay a much lower tuition rate than non- residents for technical college training. </a:t>
            </a:r>
          </a:p>
          <a:p>
            <a:pPr>
              <a:lnSpc>
                <a:spcPct val="110000"/>
              </a:lnSpc>
            </a:pPr>
            <a:r>
              <a:rPr lang="en-US" dirty="0"/>
              <a:t>Florida law states that every applicant for admission to an institution of higher education shall be required to make a statement as to his or her length of residence in the state to be granted the in-state tuition rate.</a:t>
            </a:r>
          </a:p>
          <a:p>
            <a:pPr>
              <a:lnSpc>
                <a:spcPct val="110000"/>
              </a:lnSpc>
            </a:pPr>
            <a:r>
              <a:rPr lang="en-US" dirty="0"/>
              <a:t>Those who are unable to establish residency may enroll at a higher tuition rate.</a:t>
            </a:r>
          </a:p>
          <a:p>
            <a:pPr>
              <a:lnSpc>
                <a:spcPct val="110000"/>
              </a:lnSpc>
            </a:pPr>
            <a:endParaRPr lang="en-US" sz="1600" dirty="0"/>
          </a:p>
        </p:txBody>
      </p:sp>
    </p:spTree>
    <p:extLst>
      <p:ext uri="{BB962C8B-B14F-4D97-AF65-F5344CB8AC3E}">
        <p14:creationId xmlns:p14="http://schemas.microsoft.com/office/powerpoint/2010/main" val="3680236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F00D5-4008-41A3-950E-6B9FBD9A7E7E}"/>
              </a:ext>
            </a:extLst>
          </p:cNvPr>
          <p:cNvSpPr>
            <a:spLocks noGrp="1"/>
          </p:cNvSpPr>
          <p:nvPr>
            <p:ph type="title"/>
          </p:nvPr>
        </p:nvSpPr>
        <p:spPr>
          <a:xfrm>
            <a:off x="1289196" y="0"/>
            <a:ext cx="9293577" cy="1059305"/>
          </a:xfrm>
        </p:spPr>
        <p:txBody>
          <a:bodyPr/>
          <a:lstStyle/>
          <a:p>
            <a:r>
              <a:rPr lang="en-US" dirty="0"/>
              <a:t>Step 2: Citizenship/Lawful immigration status</a:t>
            </a:r>
          </a:p>
        </p:txBody>
      </p:sp>
      <p:sp>
        <p:nvSpPr>
          <p:cNvPr id="3" name="Content Placeholder 2">
            <a:extLst>
              <a:ext uri="{FF2B5EF4-FFF2-40B4-BE49-F238E27FC236}">
                <a16:creationId xmlns:a16="http://schemas.microsoft.com/office/drawing/2014/main" id="{94CB4782-5E3D-4950-A760-C0521B2F1D19}"/>
              </a:ext>
            </a:extLst>
          </p:cNvPr>
          <p:cNvSpPr>
            <a:spLocks noGrp="1"/>
          </p:cNvSpPr>
          <p:nvPr>
            <p:ph sz="half" idx="1"/>
          </p:nvPr>
        </p:nvSpPr>
        <p:spPr>
          <a:xfrm>
            <a:off x="2071171" y="1989756"/>
            <a:ext cx="8648241" cy="3928159"/>
          </a:xfrm>
        </p:spPr>
        <p:txBody>
          <a:bodyPr>
            <a:normAutofit/>
          </a:bodyPr>
          <a:lstStyle/>
          <a:p>
            <a:pPr marL="0" indent="0" algn="ctr">
              <a:buNone/>
            </a:pPr>
            <a:r>
              <a:rPr lang="en-US" b="1" u="sng" dirty="0"/>
              <a:t>Eligible to prove residency</a:t>
            </a:r>
          </a:p>
          <a:p>
            <a:r>
              <a:rPr lang="en-US" dirty="0"/>
              <a:t>US Citizen: born or naturalized</a:t>
            </a:r>
          </a:p>
          <a:p>
            <a:r>
              <a:rPr lang="en-US" dirty="0"/>
              <a:t> Eligible Non-citizen:</a:t>
            </a:r>
          </a:p>
          <a:p>
            <a:pPr marL="685800" marR="0" lvl="1" indent="-228600" algn="l" defTabSz="914400" rtl="0" eaLnBrk="1" fontAlgn="auto" latinLnBrk="0" hangingPunct="1">
              <a:lnSpc>
                <a:spcPct val="110000"/>
              </a:lnSpc>
              <a:spcBef>
                <a:spcPts val="500"/>
              </a:spcBef>
              <a:spcAft>
                <a:spcPts val="0"/>
              </a:spcAft>
              <a:buClr>
                <a:srgbClr val="FB8C29"/>
              </a:buClr>
              <a:buSzPct val="100000"/>
              <a:buFont typeface="Arial" panose="020B0604020202020204" pitchFamily="34" charset="0"/>
              <a:buChar char="•"/>
              <a:tabLst/>
              <a:defRPr/>
            </a:pPr>
            <a:r>
              <a:rPr kumimoji="0" lang="en-US" sz="1300" b="0" i="0" u="none" strike="noStrike" kern="1200" cap="none" spc="0" normalizeH="0" baseline="0" noProof="0" dirty="0">
                <a:ln>
                  <a:noFill/>
                </a:ln>
                <a:solidFill>
                  <a:prstClr val="white"/>
                </a:solidFill>
                <a:effectLst/>
                <a:uLnTx/>
                <a:uFillTx/>
                <a:latin typeface="Rockwell" panose="02060603020205020403"/>
                <a:ea typeface="+mn-ea"/>
                <a:cs typeface="+mn-cs"/>
              </a:rPr>
              <a:t>Foreign national in a non-immigrant visa classifications that grant the legal ability to establish a bona fide domicile in the US:  A, E, G, H-1B, H-1C, I, K, L, N, NATO 1-7, O-1, R, S, T, U, and V.</a:t>
            </a:r>
          </a:p>
          <a:p>
            <a:pPr marL="685800" marR="0" lvl="1" indent="-228600" algn="l" defTabSz="914400" rtl="0" eaLnBrk="1" fontAlgn="auto" latinLnBrk="0" hangingPunct="1">
              <a:lnSpc>
                <a:spcPct val="110000"/>
              </a:lnSpc>
              <a:spcBef>
                <a:spcPts val="500"/>
              </a:spcBef>
              <a:spcAft>
                <a:spcPts val="0"/>
              </a:spcAft>
              <a:buClr>
                <a:srgbClr val="FB8C29"/>
              </a:buClr>
              <a:buSzPct val="100000"/>
              <a:buFont typeface="Arial" panose="020B0604020202020204" pitchFamily="34" charset="0"/>
              <a:buChar char="•"/>
              <a:tabLst/>
              <a:defRPr/>
            </a:pPr>
            <a:r>
              <a:rPr kumimoji="0" lang="en-US" sz="1300" b="0" i="0" u="none" strike="noStrike" kern="1200" cap="none" spc="0" normalizeH="0" baseline="0" noProof="0" dirty="0">
                <a:ln>
                  <a:noFill/>
                </a:ln>
                <a:solidFill>
                  <a:prstClr val="white"/>
                </a:solidFill>
                <a:effectLst/>
                <a:uLnTx/>
                <a:uFillTx/>
                <a:latin typeface="Rockwell" panose="02060603020205020403"/>
                <a:ea typeface="+mn-ea"/>
                <a:cs typeface="+mn-cs"/>
              </a:rPr>
              <a:t>Permanent resident alien</a:t>
            </a:r>
          </a:p>
          <a:p>
            <a:pPr marL="685800" marR="0" lvl="1" indent="-228600" algn="l" defTabSz="914400" rtl="0" eaLnBrk="1" fontAlgn="auto" latinLnBrk="0" hangingPunct="1">
              <a:lnSpc>
                <a:spcPct val="110000"/>
              </a:lnSpc>
              <a:spcBef>
                <a:spcPts val="500"/>
              </a:spcBef>
              <a:spcAft>
                <a:spcPts val="0"/>
              </a:spcAft>
              <a:buClr>
                <a:srgbClr val="FB8C29"/>
              </a:buClr>
              <a:buSzPct val="100000"/>
              <a:buFont typeface="Arial" panose="020B0604020202020204" pitchFamily="34" charset="0"/>
              <a:buChar char="•"/>
              <a:tabLst/>
              <a:defRPr/>
            </a:pPr>
            <a:r>
              <a:rPr kumimoji="0" lang="en-US" sz="1300" b="0" i="0" u="none" strike="noStrike" kern="1200" cap="none" spc="0" normalizeH="0" baseline="0" noProof="0" dirty="0">
                <a:ln>
                  <a:noFill/>
                </a:ln>
                <a:solidFill>
                  <a:prstClr val="white"/>
                </a:solidFill>
                <a:effectLst/>
                <a:uLnTx/>
                <a:uFillTx/>
                <a:latin typeface="Rockwell" panose="02060603020205020403"/>
                <a:ea typeface="+mn-ea"/>
                <a:cs typeface="+mn-cs"/>
              </a:rPr>
              <a:t>Parolee or Withholding of Deportation</a:t>
            </a:r>
          </a:p>
          <a:p>
            <a:pPr marL="685800" marR="0" lvl="1" indent="-228600" algn="l" defTabSz="914400" rtl="0" eaLnBrk="1" fontAlgn="auto" latinLnBrk="0" hangingPunct="1">
              <a:lnSpc>
                <a:spcPct val="110000"/>
              </a:lnSpc>
              <a:spcBef>
                <a:spcPts val="500"/>
              </a:spcBef>
              <a:spcAft>
                <a:spcPts val="0"/>
              </a:spcAft>
              <a:buClr>
                <a:srgbClr val="FB8C29"/>
              </a:buClr>
              <a:buSzPct val="100000"/>
              <a:buFont typeface="Arial" panose="020B0604020202020204" pitchFamily="34" charset="0"/>
              <a:buChar char="•"/>
              <a:tabLst/>
              <a:defRPr/>
            </a:pPr>
            <a:r>
              <a:rPr kumimoji="0" lang="en-US" sz="1300" b="0" i="0" u="none" strike="noStrike" kern="1200" cap="none" spc="0" normalizeH="0" baseline="0" noProof="0" dirty="0">
                <a:ln>
                  <a:noFill/>
                </a:ln>
                <a:solidFill>
                  <a:prstClr val="white"/>
                </a:solidFill>
                <a:effectLst/>
                <a:uLnTx/>
                <a:uFillTx/>
                <a:latin typeface="Rockwell" panose="02060603020205020403"/>
                <a:ea typeface="+mn-ea"/>
                <a:cs typeface="+mn-cs"/>
              </a:rPr>
              <a:t>Asylee or Applications for Asylum</a:t>
            </a:r>
          </a:p>
          <a:p>
            <a:pPr marL="685800" marR="0" lvl="1" indent="-228600" algn="l" defTabSz="914400" rtl="0" eaLnBrk="1" fontAlgn="auto" latinLnBrk="0" hangingPunct="1">
              <a:lnSpc>
                <a:spcPct val="110000"/>
              </a:lnSpc>
              <a:spcBef>
                <a:spcPts val="500"/>
              </a:spcBef>
              <a:spcAft>
                <a:spcPts val="0"/>
              </a:spcAft>
              <a:buClr>
                <a:srgbClr val="FB8C29"/>
              </a:buClr>
              <a:buSzPct val="100000"/>
              <a:buFont typeface="Arial" panose="020B0604020202020204" pitchFamily="34" charset="0"/>
              <a:buChar char="•"/>
              <a:tabLst/>
              <a:defRPr/>
            </a:pPr>
            <a:r>
              <a:rPr kumimoji="0" lang="en-US" sz="1300" b="0" i="0" u="none" strike="noStrike" kern="1200" cap="none" spc="0" normalizeH="0" baseline="0" noProof="0" dirty="0">
                <a:ln>
                  <a:noFill/>
                </a:ln>
                <a:solidFill>
                  <a:prstClr val="white"/>
                </a:solidFill>
                <a:effectLst/>
                <a:uLnTx/>
                <a:uFillTx/>
                <a:latin typeface="Rockwell" panose="02060603020205020403"/>
                <a:ea typeface="+mn-ea"/>
                <a:cs typeface="+mn-cs"/>
              </a:rPr>
              <a:t>Cuban-Haitian entrant</a:t>
            </a:r>
          </a:p>
          <a:p>
            <a:pPr marL="685800" marR="0" lvl="1" indent="-228600" algn="l" defTabSz="914400" rtl="0" eaLnBrk="1" fontAlgn="auto" latinLnBrk="0" hangingPunct="1">
              <a:lnSpc>
                <a:spcPct val="110000"/>
              </a:lnSpc>
              <a:spcBef>
                <a:spcPts val="500"/>
              </a:spcBef>
              <a:spcAft>
                <a:spcPts val="0"/>
              </a:spcAft>
              <a:buClr>
                <a:srgbClr val="FB8C29"/>
              </a:buClr>
              <a:buSzPct val="100000"/>
              <a:buFont typeface="Arial" panose="020B0604020202020204" pitchFamily="34" charset="0"/>
              <a:buChar char="•"/>
              <a:tabLst/>
              <a:defRPr/>
            </a:pPr>
            <a:r>
              <a:rPr kumimoji="0" lang="en-US" sz="1300" b="0" i="0" u="none" strike="noStrike" kern="1200" cap="none" spc="0" normalizeH="0" baseline="0" noProof="0" dirty="0">
                <a:ln>
                  <a:noFill/>
                </a:ln>
                <a:solidFill>
                  <a:prstClr val="white"/>
                </a:solidFill>
                <a:effectLst/>
                <a:uLnTx/>
                <a:uFillTx/>
                <a:latin typeface="Rockwell" panose="02060603020205020403"/>
                <a:ea typeface="+mn-ea"/>
                <a:cs typeface="+mn-cs"/>
              </a:rPr>
              <a:t>Other legal alien granted indefinite stay by IMS, or other qualified alien as defined under federal law, etc.</a:t>
            </a:r>
            <a:r>
              <a:rPr lang="en-US" dirty="0"/>
              <a:t>	</a:t>
            </a:r>
          </a:p>
        </p:txBody>
      </p:sp>
      <p:sp>
        <p:nvSpPr>
          <p:cNvPr id="7" name="TextBox 6">
            <a:extLst>
              <a:ext uri="{FF2B5EF4-FFF2-40B4-BE49-F238E27FC236}">
                <a16:creationId xmlns:a16="http://schemas.microsoft.com/office/drawing/2014/main" id="{7CEA14CC-CAA1-4F73-B291-BF19CA77D172}"/>
              </a:ext>
            </a:extLst>
          </p:cNvPr>
          <p:cNvSpPr txBox="1"/>
          <p:nvPr/>
        </p:nvSpPr>
        <p:spPr>
          <a:xfrm>
            <a:off x="1695244" y="1131066"/>
            <a:ext cx="8801511" cy="1084721"/>
          </a:xfrm>
          <a:prstGeom prst="rect">
            <a:avLst/>
          </a:prstGeom>
          <a:noFill/>
        </p:spPr>
        <p:txBody>
          <a:bodyPr wrap="square" rtlCol="0">
            <a:spAutoFit/>
          </a:bodyPr>
          <a:lstStyle/>
          <a:p>
            <a:pPr marL="0" marR="0" lvl="0" indent="0" algn="l" defTabSz="914400" rtl="0" eaLnBrk="1" fontAlgn="auto" latinLnBrk="0" hangingPunct="1">
              <a:lnSpc>
                <a:spcPct val="110000"/>
              </a:lnSpc>
              <a:spcBef>
                <a:spcPts val="1000"/>
              </a:spcBef>
              <a:spcAft>
                <a:spcPts val="0"/>
              </a:spcAft>
              <a:buClr>
                <a:srgbClr val="FB8C29"/>
              </a:buClr>
              <a:buSzPct val="100000"/>
              <a:buFont typeface="Arial" panose="020B0604020202020204" pitchFamily="34" charset="0"/>
              <a:buNone/>
              <a:tabLst/>
              <a:defRPr/>
            </a:pPr>
            <a:r>
              <a:rPr kumimoji="0" lang="en-US" sz="1300" b="0" i="0" u="none" strike="noStrike" kern="1200" cap="none" spc="0" normalizeH="0" baseline="0" noProof="0" dirty="0">
                <a:ln>
                  <a:noFill/>
                </a:ln>
                <a:solidFill>
                  <a:prstClr val="white"/>
                </a:solidFill>
                <a:effectLst/>
                <a:uLnTx/>
                <a:uFillTx/>
                <a:latin typeface="Rockwell" panose="02060603020205020403"/>
                <a:ea typeface="+mn-ea"/>
                <a:cs typeface="+mn-cs"/>
              </a:rPr>
              <a:t>Non-U.S. citizen students and/or their parent(s)/guardian must provide evidence of eligible lawful immigration status in the U.S. before they may be considered for Florida resident fees. NOTE: your dated documents must be valid through the length of your enrollment</a:t>
            </a:r>
          </a:p>
          <a:p>
            <a:pPr marL="0" marR="0" lvl="0" indent="0" algn="l" defTabSz="914400" rtl="0" eaLnBrk="1" fontAlgn="auto" latinLnBrk="0" hangingPunct="1">
              <a:lnSpc>
                <a:spcPct val="110000"/>
              </a:lnSpc>
              <a:spcBef>
                <a:spcPts val="1000"/>
              </a:spcBef>
              <a:spcAft>
                <a:spcPts val="0"/>
              </a:spcAft>
              <a:buClr>
                <a:srgbClr val="FB8C29"/>
              </a:buClr>
              <a:buSzPct val="100000"/>
              <a:buFont typeface="Arial" panose="020B0604020202020204" pitchFamily="34" charset="0"/>
              <a:buNone/>
              <a:tabLst/>
              <a:defRPr/>
            </a:pPr>
            <a:endParaRPr kumimoji="0" lang="en-US" sz="13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1540441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F00D5-4008-41A3-950E-6B9FBD9A7E7E}"/>
              </a:ext>
            </a:extLst>
          </p:cNvPr>
          <p:cNvSpPr>
            <a:spLocks noGrp="1"/>
          </p:cNvSpPr>
          <p:nvPr>
            <p:ph type="title"/>
          </p:nvPr>
        </p:nvSpPr>
        <p:spPr>
          <a:xfrm>
            <a:off x="1289196" y="0"/>
            <a:ext cx="9293577" cy="1059305"/>
          </a:xfrm>
        </p:spPr>
        <p:txBody>
          <a:bodyPr/>
          <a:lstStyle/>
          <a:p>
            <a:r>
              <a:rPr lang="en-US" dirty="0"/>
              <a:t>Step 2: Citizenship/Lawful immigration status</a:t>
            </a:r>
          </a:p>
        </p:txBody>
      </p:sp>
      <p:sp>
        <p:nvSpPr>
          <p:cNvPr id="4" name="Content Placeholder 3">
            <a:extLst>
              <a:ext uri="{FF2B5EF4-FFF2-40B4-BE49-F238E27FC236}">
                <a16:creationId xmlns:a16="http://schemas.microsoft.com/office/drawing/2014/main" id="{01B8BAFA-BFAC-4F41-9724-47E6C09914F3}"/>
              </a:ext>
            </a:extLst>
          </p:cNvPr>
          <p:cNvSpPr>
            <a:spLocks noGrp="1"/>
          </p:cNvSpPr>
          <p:nvPr>
            <p:ph sz="half" idx="2"/>
          </p:nvPr>
        </p:nvSpPr>
        <p:spPr>
          <a:xfrm>
            <a:off x="1872867" y="1499126"/>
            <a:ext cx="8709906" cy="4227807"/>
          </a:xfrm>
        </p:spPr>
        <p:txBody>
          <a:bodyPr>
            <a:normAutofit/>
          </a:bodyPr>
          <a:lstStyle/>
          <a:p>
            <a:pPr marL="0" indent="0" algn="ctr">
              <a:buNone/>
            </a:pPr>
            <a:r>
              <a:rPr lang="en-US" b="1" u="sng" dirty="0"/>
              <a:t>Not Eligible to prove residency</a:t>
            </a:r>
          </a:p>
          <a:p>
            <a:r>
              <a:rPr lang="en-US" dirty="0"/>
              <a:t>Ineligible Non-Citizen:  </a:t>
            </a:r>
          </a:p>
          <a:p>
            <a:pPr lvl="1"/>
            <a:r>
              <a:rPr lang="en-US" dirty="0"/>
              <a:t>F1 or F2 Visa</a:t>
            </a:r>
          </a:p>
          <a:p>
            <a:pPr lvl="1"/>
            <a:r>
              <a:rPr lang="en-US" dirty="0"/>
              <a:t>J1 or J2 exchange visitor visa</a:t>
            </a:r>
          </a:p>
          <a:p>
            <a:pPr lvl="1"/>
            <a:r>
              <a:rPr lang="en-US" dirty="0"/>
              <a:t>G series visa</a:t>
            </a:r>
          </a:p>
          <a:p>
            <a:pPr lvl="1"/>
            <a:r>
              <a:rPr lang="en-US" dirty="0"/>
              <a:t>Expired visa </a:t>
            </a:r>
          </a:p>
          <a:p>
            <a:pPr lvl="1"/>
            <a:r>
              <a:rPr lang="en-US" dirty="0"/>
              <a:t>No lawful immigration status</a:t>
            </a:r>
          </a:p>
          <a:p>
            <a:pPr lvl="1"/>
            <a:r>
              <a:rPr lang="en-US" dirty="0"/>
              <a:t>Status will expire before end of career training program and not renewable</a:t>
            </a:r>
          </a:p>
        </p:txBody>
      </p:sp>
    </p:spTree>
    <p:extLst>
      <p:ext uri="{BB962C8B-B14F-4D97-AF65-F5344CB8AC3E}">
        <p14:creationId xmlns:p14="http://schemas.microsoft.com/office/powerpoint/2010/main" val="3660842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2ECCA7-A323-4153-BB0D-E92FD108C180}"/>
              </a:ext>
            </a:extLst>
          </p:cNvPr>
          <p:cNvPicPr>
            <a:picLocks noChangeAspect="1"/>
          </p:cNvPicPr>
          <p:nvPr/>
        </p:nvPicPr>
        <p:blipFill>
          <a:blip r:embed="rId2"/>
          <a:stretch>
            <a:fillRect/>
          </a:stretch>
        </p:blipFill>
        <p:spPr>
          <a:xfrm>
            <a:off x="6515101" y="149216"/>
            <a:ext cx="4248150" cy="5497606"/>
          </a:xfrm>
          <a:prstGeom prst="rect">
            <a:avLst/>
          </a:prstGeom>
        </p:spPr>
      </p:pic>
      <p:sp>
        <p:nvSpPr>
          <p:cNvPr id="8" name="TextBox 7">
            <a:extLst>
              <a:ext uri="{FF2B5EF4-FFF2-40B4-BE49-F238E27FC236}">
                <a16:creationId xmlns:a16="http://schemas.microsoft.com/office/drawing/2014/main" id="{D2B2770C-A710-43F2-9B72-DB994A8049DE}"/>
              </a:ext>
            </a:extLst>
          </p:cNvPr>
          <p:cNvSpPr txBox="1"/>
          <p:nvPr/>
        </p:nvSpPr>
        <p:spPr>
          <a:xfrm>
            <a:off x="961850" y="1052497"/>
            <a:ext cx="4362450" cy="1754326"/>
          </a:xfrm>
          <a:prstGeom prst="rect">
            <a:avLst/>
          </a:prstGeom>
          <a:noFill/>
        </p:spPr>
        <p:txBody>
          <a:bodyPr wrap="square" rtlCol="0">
            <a:spAutoFit/>
          </a:bodyPr>
          <a:lstStyle/>
          <a:p>
            <a:r>
              <a:rPr lang="en-US" dirty="0"/>
              <a:t>Students seeking Florida Residency must enter name, date of birth, and select a citizenship status.  Non-US citizen must provide copy of status. </a:t>
            </a:r>
            <a:r>
              <a:rPr lang="en-US" u="sng" dirty="0"/>
              <a:t>No other information should be entered on this page.</a:t>
            </a:r>
          </a:p>
        </p:txBody>
      </p:sp>
      <p:sp>
        <p:nvSpPr>
          <p:cNvPr id="9" name="TextBox 8">
            <a:extLst>
              <a:ext uri="{FF2B5EF4-FFF2-40B4-BE49-F238E27FC236}">
                <a16:creationId xmlns:a16="http://schemas.microsoft.com/office/drawing/2014/main" id="{D187A814-A95C-43CE-84FB-B8C8CCEFEFAB}"/>
              </a:ext>
            </a:extLst>
          </p:cNvPr>
          <p:cNvSpPr txBox="1"/>
          <p:nvPr/>
        </p:nvSpPr>
        <p:spPr>
          <a:xfrm>
            <a:off x="63647" y="3590836"/>
            <a:ext cx="6032353" cy="1200329"/>
          </a:xfrm>
          <a:prstGeom prst="rect">
            <a:avLst/>
          </a:prstGeom>
          <a:noFill/>
        </p:spPr>
        <p:txBody>
          <a:bodyPr wrap="square" rtlCol="0">
            <a:spAutoFit/>
          </a:bodyPr>
          <a:lstStyle/>
          <a:p>
            <a:r>
              <a:rPr lang="en-US" dirty="0"/>
              <a:t>Name, date, and Signature required </a:t>
            </a:r>
            <a:r>
              <a:rPr lang="en-US" b="1" dirty="0"/>
              <a:t>ONLY</a:t>
            </a:r>
            <a:r>
              <a:rPr lang="en-US" dirty="0"/>
              <a:t> for Students who cannot seek Florida in-state tuition. </a:t>
            </a:r>
            <a:r>
              <a:rPr lang="en-US" b="1" i="1" u="sng" dirty="0"/>
              <a:t>STOP</a:t>
            </a:r>
            <a:r>
              <a:rPr lang="en-US" dirty="0"/>
              <a:t>: No other information should be entered on this page or any other pages since you cannot prove residency.</a:t>
            </a:r>
          </a:p>
        </p:txBody>
      </p:sp>
      <p:cxnSp>
        <p:nvCxnSpPr>
          <p:cNvPr id="12" name="Straight Arrow Connector 11">
            <a:extLst>
              <a:ext uri="{FF2B5EF4-FFF2-40B4-BE49-F238E27FC236}">
                <a16:creationId xmlns:a16="http://schemas.microsoft.com/office/drawing/2014/main" id="{6CB6A569-BB30-4ABF-A891-49131A9B50F1}"/>
              </a:ext>
            </a:extLst>
          </p:cNvPr>
          <p:cNvCxnSpPr>
            <a:cxnSpLocks/>
          </p:cNvCxnSpPr>
          <p:nvPr/>
        </p:nvCxnSpPr>
        <p:spPr>
          <a:xfrm>
            <a:off x="2445249" y="2806823"/>
            <a:ext cx="4582275" cy="784013"/>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16" name="Straight Arrow Connector 15">
            <a:extLst>
              <a:ext uri="{FF2B5EF4-FFF2-40B4-BE49-F238E27FC236}">
                <a16:creationId xmlns:a16="http://schemas.microsoft.com/office/drawing/2014/main" id="{78D7D6E6-99FF-4B09-AA17-993B9208859A}"/>
              </a:ext>
            </a:extLst>
          </p:cNvPr>
          <p:cNvCxnSpPr/>
          <p:nvPr/>
        </p:nvCxnSpPr>
        <p:spPr>
          <a:xfrm flipV="1">
            <a:off x="2537717" y="5075434"/>
            <a:ext cx="4489807" cy="19520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6409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5B5C6C-0A47-4C9C-A07E-9601110A8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8AD6542-0672-4B6E-9828-E9DFD316E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8F03D6CA-24BF-454F-B5CF-E64A08DA50AB}"/>
              </a:ext>
            </a:extLst>
          </p:cNvPr>
          <p:cNvSpPr>
            <a:spLocks noGrp="1"/>
          </p:cNvSpPr>
          <p:nvPr>
            <p:ph type="title"/>
          </p:nvPr>
        </p:nvSpPr>
        <p:spPr>
          <a:xfrm>
            <a:off x="1451581" y="5008500"/>
            <a:ext cx="9603272" cy="960755"/>
          </a:xfrm>
        </p:spPr>
        <p:txBody>
          <a:bodyPr anchor="t">
            <a:normAutofit/>
          </a:bodyPr>
          <a:lstStyle/>
          <a:p>
            <a:r>
              <a:rPr lang="en-US" dirty="0"/>
              <a:t>Proving Florida residency: 3 steps</a:t>
            </a:r>
          </a:p>
        </p:txBody>
      </p:sp>
      <p:cxnSp>
        <p:nvCxnSpPr>
          <p:cNvPr id="13" name="Straight Connector 12">
            <a:extLst>
              <a:ext uri="{FF2B5EF4-FFF2-40B4-BE49-F238E27FC236}">
                <a16:creationId xmlns:a16="http://schemas.microsoft.com/office/drawing/2014/main" id="{CD746FE0-417F-4D9D-A260-9183601D36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4826256"/>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id="{A3DB65D6-29B2-47F4-B234-955B03D352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884AAC87-AAED-4B52-B079-98FCC9DDB3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5" name="Content Placeholder 2">
            <a:extLst>
              <a:ext uri="{FF2B5EF4-FFF2-40B4-BE49-F238E27FC236}">
                <a16:creationId xmlns:a16="http://schemas.microsoft.com/office/drawing/2014/main" id="{9259496E-3C75-78C4-D15A-6E428324E250}"/>
              </a:ext>
            </a:extLst>
          </p:cNvPr>
          <p:cNvGraphicFramePr>
            <a:graphicFrameLocks noGrp="1"/>
          </p:cNvGraphicFramePr>
          <p:nvPr>
            <p:ph idx="1"/>
            <p:extLst>
              <p:ext uri="{D42A27DB-BD31-4B8C-83A1-F6EECF244321}">
                <p14:modId xmlns:p14="http://schemas.microsoft.com/office/powerpoint/2010/main" val="2827939153"/>
              </p:ext>
            </p:extLst>
          </p:nvPr>
        </p:nvGraphicFramePr>
        <p:xfrm>
          <a:off x="1387475" y="815521"/>
          <a:ext cx="9604375" cy="3449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 name="Graphic 21" descr="Checkmark with solid fill">
            <a:extLst>
              <a:ext uri="{FF2B5EF4-FFF2-40B4-BE49-F238E27FC236}">
                <a16:creationId xmlns:a16="http://schemas.microsoft.com/office/drawing/2014/main" id="{64007CAA-EC8C-808F-946E-B4DD3EA07DD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84086" y="1810657"/>
            <a:ext cx="914400" cy="914400"/>
          </a:xfrm>
          <a:prstGeom prst="rect">
            <a:avLst/>
          </a:prstGeom>
        </p:spPr>
      </p:pic>
      <p:pic>
        <p:nvPicPr>
          <p:cNvPr id="12" name="Graphic 13" descr="Checkmark with solid fill">
            <a:extLst>
              <a:ext uri="{FF2B5EF4-FFF2-40B4-BE49-F238E27FC236}">
                <a16:creationId xmlns:a16="http://schemas.microsoft.com/office/drawing/2014/main" id="{7F709C8C-FE7E-D693-CA17-7680D05A056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67729" y="1783443"/>
            <a:ext cx="914400" cy="914400"/>
          </a:xfrm>
          <a:prstGeom prst="rect">
            <a:avLst/>
          </a:prstGeom>
        </p:spPr>
      </p:pic>
    </p:spTree>
    <p:extLst>
      <p:ext uri="{BB962C8B-B14F-4D97-AF65-F5344CB8AC3E}">
        <p14:creationId xmlns:p14="http://schemas.microsoft.com/office/powerpoint/2010/main" val="978431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3450DAD-D851-41ED-BF66-F81EB9D1EACD}"/>
              </a:ext>
            </a:extLst>
          </p:cNvPr>
          <p:cNvSpPr>
            <a:spLocks noGrp="1"/>
          </p:cNvSpPr>
          <p:nvPr>
            <p:ph type="title"/>
          </p:nvPr>
        </p:nvSpPr>
        <p:spPr/>
        <p:txBody>
          <a:bodyPr/>
          <a:lstStyle/>
          <a:p>
            <a:r>
              <a:rPr lang="en-US" dirty="0"/>
              <a:t>Step 3: Documented evidence</a:t>
            </a:r>
          </a:p>
        </p:txBody>
      </p:sp>
      <p:sp>
        <p:nvSpPr>
          <p:cNvPr id="8" name="Content Placeholder 7">
            <a:extLst>
              <a:ext uri="{FF2B5EF4-FFF2-40B4-BE49-F238E27FC236}">
                <a16:creationId xmlns:a16="http://schemas.microsoft.com/office/drawing/2014/main" id="{E14A781D-7C7C-4FAB-90B1-148C577CD399}"/>
              </a:ext>
            </a:extLst>
          </p:cNvPr>
          <p:cNvSpPr>
            <a:spLocks noGrp="1"/>
          </p:cNvSpPr>
          <p:nvPr>
            <p:ph idx="1"/>
          </p:nvPr>
        </p:nvSpPr>
        <p:spPr/>
        <p:txBody>
          <a:bodyPr>
            <a:normAutofit/>
          </a:bodyPr>
          <a:lstStyle/>
          <a:p>
            <a:r>
              <a:rPr lang="en-US" dirty="0"/>
              <a:t>All documents supporting the establishment of Florida residency for tuition classification purposes must:</a:t>
            </a:r>
          </a:p>
          <a:p>
            <a:pPr lvl="1"/>
            <a:r>
              <a:rPr lang="en-US" dirty="0"/>
              <a:t>Be original and unaltered, as well as dated, issued, or filed twelve (12) months before the first day of the term in which the Florida residency-for-tuition-purposes classification is requested.</a:t>
            </a:r>
          </a:p>
          <a:p>
            <a:pPr lvl="1"/>
            <a:r>
              <a:rPr lang="en-US" dirty="0"/>
              <a:t>Show that all names listed on each of the documents match.</a:t>
            </a:r>
          </a:p>
          <a:p>
            <a:pPr lvl="1"/>
            <a:r>
              <a:rPr lang="en-US" dirty="0"/>
              <a:t>Must be written or electronic verification that includes two or more of the documents specified in the residency affidavit. </a:t>
            </a:r>
            <a:r>
              <a:rPr lang="en-US" b="1" dirty="0"/>
              <a:t>No single piece of evidence shall be conclusive.</a:t>
            </a:r>
          </a:p>
          <a:p>
            <a:endParaRPr lang="en-US" dirty="0"/>
          </a:p>
        </p:txBody>
      </p:sp>
    </p:spTree>
    <p:extLst>
      <p:ext uri="{BB962C8B-B14F-4D97-AF65-F5344CB8AC3E}">
        <p14:creationId xmlns:p14="http://schemas.microsoft.com/office/powerpoint/2010/main" val="2861578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9D3593-311D-42F8-9CD0-0DB194DF0DE2}"/>
              </a:ext>
            </a:extLst>
          </p:cNvPr>
          <p:cNvPicPr>
            <a:picLocks noChangeAspect="1"/>
          </p:cNvPicPr>
          <p:nvPr/>
        </p:nvPicPr>
        <p:blipFill>
          <a:blip r:embed="rId2"/>
          <a:stretch>
            <a:fillRect/>
          </a:stretch>
        </p:blipFill>
        <p:spPr>
          <a:xfrm>
            <a:off x="6993586" y="390399"/>
            <a:ext cx="3886537" cy="5029636"/>
          </a:xfrm>
          <a:prstGeom prst="rect">
            <a:avLst/>
          </a:prstGeom>
        </p:spPr>
      </p:pic>
      <p:sp>
        <p:nvSpPr>
          <p:cNvPr id="5" name="TextBox 4">
            <a:extLst>
              <a:ext uri="{FF2B5EF4-FFF2-40B4-BE49-F238E27FC236}">
                <a16:creationId xmlns:a16="http://schemas.microsoft.com/office/drawing/2014/main" id="{29F614E6-63BC-42A1-9C04-B18810AF2857}"/>
              </a:ext>
            </a:extLst>
          </p:cNvPr>
          <p:cNvSpPr txBox="1"/>
          <p:nvPr/>
        </p:nvSpPr>
        <p:spPr>
          <a:xfrm>
            <a:off x="405414" y="221942"/>
            <a:ext cx="6110796" cy="1754326"/>
          </a:xfrm>
          <a:prstGeom prst="rect">
            <a:avLst/>
          </a:prstGeom>
          <a:noFill/>
        </p:spPr>
        <p:txBody>
          <a:bodyPr wrap="square" rtlCol="0">
            <a:spAutoFit/>
          </a:bodyPr>
          <a:lstStyle/>
          <a:p>
            <a:r>
              <a:rPr lang="en-US" dirty="0"/>
              <a:t>Select documents that will be provided by </a:t>
            </a:r>
            <a:r>
              <a:rPr lang="en-US" b="1" dirty="0">
                <a:solidFill>
                  <a:srgbClr val="FF0000"/>
                </a:solidFill>
              </a:rPr>
              <a:t>claimant</a:t>
            </a:r>
            <a:r>
              <a:rPr lang="en-US" dirty="0"/>
              <a:t>.</a:t>
            </a:r>
          </a:p>
          <a:p>
            <a:pPr marL="285750" indent="-285750">
              <a:buFont typeface="Arial" panose="020B0604020202020204" pitchFamily="34" charset="0"/>
              <a:buChar char="•"/>
            </a:pPr>
            <a:r>
              <a:rPr lang="en-US" dirty="0"/>
              <a:t>Dependent Student: parent documents</a:t>
            </a:r>
          </a:p>
          <a:p>
            <a:pPr marL="285750" indent="-285750">
              <a:buFont typeface="Arial" panose="020B0604020202020204" pitchFamily="34" charset="0"/>
              <a:buChar char="•"/>
            </a:pPr>
            <a:r>
              <a:rPr lang="en-US" dirty="0"/>
              <a:t>Independent Student: self</a:t>
            </a:r>
          </a:p>
          <a:p>
            <a:pPr marL="285750" indent="-285750">
              <a:buFont typeface="Arial" panose="020B0604020202020204" pitchFamily="34" charset="0"/>
              <a:buChar char="•"/>
            </a:pPr>
            <a:r>
              <a:rPr lang="en-US" dirty="0"/>
              <a:t>Qualification Exception by marriage: spouse documents</a:t>
            </a:r>
          </a:p>
          <a:p>
            <a:endParaRPr lang="en-US" dirty="0"/>
          </a:p>
        </p:txBody>
      </p:sp>
      <p:sp>
        <p:nvSpPr>
          <p:cNvPr id="6" name="TextBox 5">
            <a:extLst>
              <a:ext uri="{FF2B5EF4-FFF2-40B4-BE49-F238E27FC236}">
                <a16:creationId xmlns:a16="http://schemas.microsoft.com/office/drawing/2014/main" id="{F83982BF-8386-42A9-8C48-74D2174D439A}"/>
              </a:ext>
            </a:extLst>
          </p:cNvPr>
          <p:cNvSpPr txBox="1"/>
          <p:nvPr/>
        </p:nvSpPr>
        <p:spPr>
          <a:xfrm>
            <a:off x="741285" y="2560321"/>
            <a:ext cx="3551068" cy="646331"/>
          </a:xfrm>
          <a:prstGeom prst="rect">
            <a:avLst/>
          </a:prstGeom>
          <a:noFill/>
        </p:spPr>
        <p:txBody>
          <a:bodyPr wrap="square" rtlCol="0">
            <a:spAutoFit/>
          </a:bodyPr>
          <a:lstStyle/>
          <a:p>
            <a:r>
              <a:rPr lang="en-US" dirty="0"/>
              <a:t>Select </a:t>
            </a:r>
            <a:r>
              <a:rPr lang="en-US" u="sng" dirty="0"/>
              <a:t>one</a:t>
            </a:r>
            <a:r>
              <a:rPr lang="en-US" dirty="0"/>
              <a:t> from Category A </a:t>
            </a:r>
            <a:r>
              <a:rPr lang="en-US" u="sng" dirty="0"/>
              <a:t>and</a:t>
            </a:r>
            <a:r>
              <a:rPr lang="en-US" dirty="0"/>
              <a:t> </a:t>
            </a:r>
            <a:r>
              <a:rPr lang="en-US" u="sng" dirty="0"/>
              <a:t>one</a:t>
            </a:r>
            <a:r>
              <a:rPr lang="en-US" dirty="0"/>
              <a:t> from Category B</a:t>
            </a:r>
          </a:p>
        </p:txBody>
      </p:sp>
      <p:sp>
        <p:nvSpPr>
          <p:cNvPr id="7" name="TextBox 6">
            <a:extLst>
              <a:ext uri="{FF2B5EF4-FFF2-40B4-BE49-F238E27FC236}">
                <a16:creationId xmlns:a16="http://schemas.microsoft.com/office/drawing/2014/main" id="{24352118-45D0-42F7-ACB7-AD4EF00A2CEC}"/>
              </a:ext>
            </a:extLst>
          </p:cNvPr>
          <p:cNvSpPr txBox="1"/>
          <p:nvPr/>
        </p:nvSpPr>
        <p:spPr>
          <a:xfrm>
            <a:off x="2172267" y="2317082"/>
            <a:ext cx="413896" cy="369332"/>
          </a:xfrm>
          <a:prstGeom prst="rect">
            <a:avLst/>
          </a:prstGeom>
          <a:noFill/>
        </p:spPr>
        <p:txBody>
          <a:bodyPr wrap="none" rtlCol="0">
            <a:spAutoFit/>
          </a:bodyPr>
          <a:lstStyle/>
          <a:p>
            <a:r>
              <a:rPr lang="en-US" dirty="0"/>
              <a:t>or</a:t>
            </a:r>
          </a:p>
        </p:txBody>
      </p:sp>
      <p:sp>
        <p:nvSpPr>
          <p:cNvPr id="8" name="TextBox 7">
            <a:extLst>
              <a:ext uri="{FF2B5EF4-FFF2-40B4-BE49-F238E27FC236}">
                <a16:creationId xmlns:a16="http://schemas.microsoft.com/office/drawing/2014/main" id="{5F672249-5578-461F-AD48-1906C9DC1907}"/>
              </a:ext>
            </a:extLst>
          </p:cNvPr>
          <p:cNvSpPr txBox="1"/>
          <p:nvPr/>
        </p:nvSpPr>
        <p:spPr>
          <a:xfrm>
            <a:off x="741285" y="2073843"/>
            <a:ext cx="3275861" cy="369332"/>
          </a:xfrm>
          <a:prstGeom prst="rect">
            <a:avLst/>
          </a:prstGeom>
          <a:noFill/>
        </p:spPr>
        <p:txBody>
          <a:bodyPr wrap="square" rtlCol="0">
            <a:spAutoFit/>
          </a:bodyPr>
          <a:lstStyle/>
          <a:p>
            <a:r>
              <a:rPr lang="en-US" dirty="0"/>
              <a:t>Select </a:t>
            </a:r>
            <a:r>
              <a:rPr lang="en-US" u="sng" dirty="0"/>
              <a:t>two</a:t>
            </a:r>
            <a:r>
              <a:rPr lang="en-US" dirty="0"/>
              <a:t> from Category A</a:t>
            </a:r>
          </a:p>
        </p:txBody>
      </p:sp>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3ED3E63F-876C-40E3-8684-24EBFB3D586F}"/>
                  </a:ext>
                </a:extLst>
              </p14:cNvPr>
              <p14:cNvContentPartPr/>
              <p14:nvPr/>
            </p14:nvContentPartPr>
            <p14:xfrm>
              <a:off x="7247541" y="4835562"/>
              <a:ext cx="1198080" cy="172800"/>
            </p14:xfrm>
          </p:contentPart>
        </mc:Choice>
        <mc:Fallback xmlns="">
          <p:pic>
            <p:nvPicPr>
              <p:cNvPr id="13" name="Ink 12">
                <a:extLst>
                  <a:ext uri="{FF2B5EF4-FFF2-40B4-BE49-F238E27FC236}">
                    <a16:creationId xmlns:a16="http://schemas.microsoft.com/office/drawing/2014/main" id="{3ED3E63F-876C-40E3-8684-24EBFB3D586F}"/>
                  </a:ext>
                </a:extLst>
              </p:cNvPr>
              <p:cNvPicPr/>
              <p:nvPr/>
            </p:nvPicPr>
            <p:blipFill>
              <a:blip r:embed="rId6"/>
              <a:stretch>
                <a:fillRect/>
              </a:stretch>
            </p:blipFill>
            <p:spPr>
              <a:xfrm>
                <a:off x="7243221" y="4831242"/>
                <a:ext cx="1206720" cy="181440"/>
              </a:xfrm>
              <a:prstGeom prst="rect">
                <a:avLst/>
              </a:prstGeom>
            </p:spPr>
          </p:pic>
        </mc:Fallback>
      </mc:AlternateContent>
      <p:sp>
        <p:nvSpPr>
          <p:cNvPr id="14" name="TextBox 13">
            <a:extLst>
              <a:ext uri="{FF2B5EF4-FFF2-40B4-BE49-F238E27FC236}">
                <a16:creationId xmlns:a16="http://schemas.microsoft.com/office/drawing/2014/main" id="{F4A27A2A-74A6-448C-A887-293418051A6B}"/>
              </a:ext>
            </a:extLst>
          </p:cNvPr>
          <p:cNvSpPr txBox="1"/>
          <p:nvPr/>
        </p:nvSpPr>
        <p:spPr>
          <a:xfrm>
            <a:off x="2516819" y="4466230"/>
            <a:ext cx="3235910" cy="369332"/>
          </a:xfrm>
          <a:prstGeom prst="rect">
            <a:avLst/>
          </a:prstGeom>
          <a:noFill/>
        </p:spPr>
        <p:txBody>
          <a:bodyPr wrap="square" rtlCol="0">
            <a:spAutoFit/>
          </a:bodyPr>
          <a:lstStyle/>
          <a:p>
            <a:r>
              <a:rPr lang="en-US" dirty="0">
                <a:solidFill>
                  <a:srgbClr val="FF0000"/>
                </a:solidFill>
              </a:rPr>
              <a:t>Claimant</a:t>
            </a:r>
            <a:r>
              <a:rPr lang="en-US" dirty="0"/>
              <a:t> must sign form</a:t>
            </a:r>
          </a:p>
        </p:txBody>
      </p:sp>
      <p:cxnSp>
        <p:nvCxnSpPr>
          <p:cNvPr id="19" name="Straight Arrow Connector 18">
            <a:extLst>
              <a:ext uri="{FF2B5EF4-FFF2-40B4-BE49-F238E27FC236}">
                <a16:creationId xmlns:a16="http://schemas.microsoft.com/office/drawing/2014/main" id="{EA622CA9-FDF4-4C3F-89F3-2BCDCCD5F1F9}"/>
              </a:ext>
            </a:extLst>
          </p:cNvPr>
          <p:cNvCxnSpPr/>
          <p:nvPr/>
        </p:nvCxnSpPr>
        <p:spPr>
          <a:xfrm flipV="1">
            <a:off x="4134774" y="1198485"/>
            <a:ext cx="3251447" cy="10600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9AF1ECE-6579-44DE-A377-42C33A21C0C9}"/>
              </a:ext>
            </a:extLst>
          </p:cNvPr>
          <p:cNvCxnSpPr/>
          <p:nvPr/>
        </p:nvCxnSpPr>
        <p:spPr>
          <a:xfrm flipV="1">
            <a:off x="4134774" y="1300743"/>
            <a:ext cx="3260325" cy="101633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F6B03D6-AE70-4473-8793-7E33987BD7D0}"/>
              </a:ext>
            </a:extLst>
          </p:cNvPr>
          <p:cNvCxnSpPr/>
          <p:nvPr/>
        </p:nvCxnSpPr>
        <p:spPr>
          <a:xfrm flipV="1">
            <a:off x="4376691" y="1673935"/>
            <a:ext cx="2713068" cy="116862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63B2EA8-9621-423C-A64F-3933B4DC63A9}"/>
              </a:ext>
            </a:extLst>
          </p:cNvPr>
          <p:cNvCxnSpPr/>
          <p:nvPr/>
        </p:nvCxnSpPr>
        <p:spPr>
          <a:xfrm>
            <a:off x="4017145" y="2933435"/>
            <a:ext cx="3346242" cy="193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Connecteur droit 25">
            <a:extLst>
              <a:ext uri="{FF2B5EF4-FFF2-40B4-BE49-F238E27FC236}">
                <a16:creationId xmlns:a16="http://schemas.microsoft.com/office/drawing/2014/main" id="{FCFA3787-5EA7-44FD-BAE9-43D8E36C81B2}"/>
              </a:ext>
            </a:extLst>
          </p:cNvPr>
          <p:cNvSpPr/>
          <p:nvPr/>
        </p:nvSpPr>
        <p:spPr>
          <a:xfrm>
            <a:off x="5894280" y="4721220"/>
            <a:ext cx="1463040" cy="0"/>
          </a:xfrm>
          <a:prstGeom prst="line">
            <a:avLst/>
          </a:prstGeom>
          <a:solidFill>
            <a:srgbClr val="E71224">
              <a:alpha val="5000"/>
            </a:srgbClr>
          </a:solidFill>
          <a:ln w="18000">
            <a:solidFill>
              <a:srgbClr val="E71224"/>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dirty="0">
              <a:solidFill>
                <a:srgbClr val="E71224"/>
              </a:solidFill>
            </a:endParaRPr>
          </a:p>
        </p:txBody>
      </p:sp>
    </p:spTree>
    <p:extLst>
      <p:ext uri="{BB962C8B-B14F-4D97-AF65-F5344CB8AC3E}">
        <p14:creationId xmlns:p14="http://schemas.microsoft.com/office/powerpoint/2010/main" val="3663261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1DDEA7-50AC-4942-AC84-8F5F27A77864}"/>
              </a:ext>
            </a:extLst>
          </p:cNvPr>
          <p:cNvSpPr>
            <a:spLocks noGrp="1"/>
          </p:cNvSpPr>
          <p:nvPr>
            <p:ph type="title"/>
          </p:nvPr>
        </p:nvSpPr>
        <p:spPr>
          <a:xfrm>
            <a:off x="1451579" y="395390"/>
            <a:ext cx="9291215" cy="1049235"/>
          </a:xfrm>
        </p:spPr>
        <p:txBody>
          <a:bodyPr/>
          <a:lstStyle/>
          <a:p>
            <a:r>
              <a:rPr lang="en-US" dirty="0"/>
              <a:t>Documented Evidence: Category A</a:t>
            </a:r>
          </a:p>
        </p:txBody>
      </p:sp>
      <p:sp>
        <p:nvSpPr>
          <p:cNvPr id="7" name="Content Placeholder 6">
            <a:extLst>
              <a:ext uri="{FF2B5EF4-FFF2-40B4-BE49-F238E27FC236}">
                <a16:creationId xmlns:a16="http://schemas.microsoft.com/office/drawing/2014/main" id="{112AA535-4CDE-4131-BA82-73BC1C480164}"/>
              </a:ext>
            </a:extLst>
          </p:cNvPr>
          <p:cNvSpPr>
            <a:spLocks noGrp="1"/>
          </p:cNvSpPr>
          <p:nvPr>
            <p:ph idx="1"/>
          </p:nvPr>
        </p:nvSpPr>
        <p:spPr>
          <a:xfrm>
            <a:off x="615820" y="1744824"/>
            <a:ext cx="11243387" cy="4049486"/>
          </a:xfrm>
        </p:spPr>
        <p:txBody>
          <a:bodyPr>
            <a:noAutofit/>
          </a:bodyPr>
          <a:lstStyle/>
          <a:p>
            <a:pPr marL="0" indent="0">
              <a:buNone/>
            </a:pPr>
            <a:r>
              <a:rPr lang="en-US" sz="1600" dirty="0"/>
              <a:t>a. A Florida voter’s registration card.</a:t>
            </a:r>
          </a:p>
          <a:p>
            <a:pPr marL="0" indent="0">
              <a:buNone/>
            </a:pPr>
            <a:r>
              <a:rPr lang="en-US" sz="1600" dirty="0"/>
              <a:t>b. A Florida driver license.</a:t>
            </a:r>
          </a:p>
          <a:p>
            <a:pPr marL="0" indent="0">
              <a:buNone/>
            </a:pPr>
            <a:r>
              <a:rPr lang="en-US" sz="1600" dirty="0"/>
              <a:t>c. A State of Florida identification card.</a:t>
            </a:r>
          </a:p>
          <a:p>
            <a:pPr marL="0" indent="0">
              <a:buNone/>
            </a:pPr>
            <a:r>
              <a:rPr lang="en-US" sz="1600" dirty="0"/>
              <a:t>d. A Florida vehicle registration.</a:t>
            </a:r>
          </a:p>
          <a:p>
            <a:pPr marL="0" indent="0">
              <a:buNone/>
            </a:pPr>
            <a:r>
              <a:rPr lang="en-US" sz="1600" dirty="0"/>
              <a:t>e. Proof of a permanent home in Florida which is occupied as a primary residence by the individual or by the individual’s parent if the individual is a dependent child.</a:t>
            </a:r>
          </a:p>
          <a:p>
            <a:pPr marL="0" indent="0">
              <a:buNone/>
            </a:pPr>
            <a:r>
              <a:rPr lang="en-US" sz="1600" dirty="0"/>
              <a:t>f. Proof of a homestead exemption in Florida.</a:t>
            </a:r>
          </a:p>
          <a:p>
            <a:pPr marL="0" indent="0">
              <a:buNone/>
            </a:pPr>
            <a:r>
              <a:rPr lang="en-US" sz="1600" dirty="0"/>
              <a:t>g.  Transcripts from a Florida high school for multiple years if the Florida high school diploma or high school equivalency diploma was earned within the last 12 months.</a:t>
            </a:r>
          </a:p>
          <a:p>
            <a:pPr marL="0" indent="0">
              <a:buNone/>
            </a:pPr>
            <a:r>
              <a:rPr lang="en-US" sz="1600" dirty="0"/>
              <a:t>h. Proof of permanent full-time employment in Florida for at least 30 hours per week for a 12-month period.</a:t>
            </a:r>
          </a:p>
        </p:txBody>
      </p:sp>
      <p:sp>
        <p:nvSpPr>
          <p:cNvPr id="6" name="Text Placeholder 5">
            <a:extLst>
              <a:ext uri="{FF2B5EF4-FFF2-40B4-BE49-F238E27FC236}">
                <a16:creationId xmlns:a16="http://schemas.microsoft.com/office/drawing/2014/main" id="{D207306A-E8F9-4677-81C4-F2D35BF80FC6}"/>
              </a:ext>
            </a:extLst>
          </p:cNvPr>
          <p:cNvSpPr>
            <a:spLocks noGrp="1"/>
          </p:cNvSpPr>
          <p:nvPr>
            <p:ph type="body" idx="4294967295"/>
          </p:nvPr>
        </p:nvSpPr>
        <p:spPr>
          <a:xfrm>
            <a:off x="3265715" y="1146418"/>
            <a:ext cx="5822302" cy="801688"/>
          </a:xfrm>
        </p:spPr>
        <p:txBody>
          <a:bodyPr/>
          <a:lstStyle/>
          <a:p>
            <a:pPr marL="0" indent="0" algn="ctr">
              <a:buNone/>
            </a:pPr>
            <a:r>
              <a:rPr lang="en-US" dirty="0"/>
              <a:t>Must include at least one </a:t>
            </a:r>
          </a:p>
        </p:txBody>
      </p:sp>
    </p:spTree>
    <p:extLst>
      <p:ext uri="{BB962C8B-B14F-4D97-AF65-F5344CB8AC3E}">
        <p14:creationId xmlns:p14="http://schemas.microsoft.com/office/powerpoint/2010/main" val="1609293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E3B84-E469-4A09-9892-F285BCA5815A}"/>
              </a:ext>
            </a:extLst>
          </p:cNvPr>
          <p:cNvSpPr>
            <a:spLocks noGrp="1"/>
          </p:cNvSpPr>
          <p:nvPr>
            <p:ph type="title"/>
          </p:nvPr>
        </p:nvSpPr>
        <p:spPr>
          <a:xfrm>
            <a:off x="1450392" y="328848"/>
            <a:ext cx="9291215" cy="1049235"/>
          </a:xfrm>
        </p:spPr>
        <p:txBody>
          <a:bodyPr/>
          <a:lstStyle/>
          <a:p>
            <a:r>
              <a:rPr lang="en-US" dirty="0"/>
              <a:t>Acceptable Document samples</a:t>
            </a:r>
          </a:p>
        </p:txBody>
      </p:sp>
      <p:pic>
        <p:nvPicPr>
          <p:cNvPr id="4" name="Content Placeholder 3">
            <a:extLst>
              <a:ext uri="{FF2B5EF4-FFF2-40B4-BE49-F238E27FC236}">
                <a16:creationId xmlns:a16="http://schemas.microsoft.com/office/drawing/2014/main" id="{32B61C7B-74D7-45FA-B7B0-BA0E86A3B52F}"/>
              </a:ext>
            </a:extLst>
          </p:cNvPr>
          <p:cNvPicPr>
            <a:picLocks noGrp="1" noChangeAspect="1"/>
          </p:cNvPicPr>
          <p:nvPr>
            <p:ph idx="1"/>
          </p:nvPr>
        </p:nvPicPr>
        <p:blipFill>
          <a:blip r:embed="rId2"/>
          <a:stretch>
            <a:fillRect/>
          </a:stretch>
        </p:blipFill>
        <p:spPr>
          <a:xfrm>
            <a:off x="116809" y="1123521"/>
            <a:ext cx="2667165" cy="1721841"/>
          </a:xfrm>
          <a:prstGeom prst="rect">
            <a:avLst/>
          </a:prstGeom>
        </p:spPr>
      </p:pic>
      <p:pic>
        <p:nvPicPr>
          <p:cNvPr id="5" name="Picture 4">
            <a:extLst>
              <a:ext uri="{FF2B5EF4-FFF2-40B4-BE49-F238E27FC236}">
                <a16:creationId xmlns:a16="http://schemas.microsoft.com/office/drawing/2014/main" id="{C528E8A7-2279-4154-BBEF-24A47996973C}"/>
              </a:ext>
            </a:extLst>
          </p:cNvPr>
          <p:cNvPicPr>
            <a:picLocks noChangeAspect="1"/>
          </p:cNvPicPr>
          <p:nvPr/>
        </p:nvPicPr>
        <p:blipFill>
          <a:blip r:embed="rId3"/>
          <a:stretch>
            <a:fillRect/>
          </a:stretch>
        </p:blipFill>
        <p:spPr>
          <a:xfrm>
            <a:off x="5745383" y="1180986"/>
            <a:ext cx="2994055" cy="2052886"/>
          </a:xfrm>
          <a:prstGeom prst="rect">
            <a:avLst/>
          </a:prstGeom>
        </p:spPr>
      </p:pic>
      <p:pic>
        <p:nvPicPr>
          <p:cNvPr id="7" name="Picture 6">
            <a:extLst>
              <a:ext uri="{FF2B5EF4-FFF2-40B4-BE49-F238E27FC236}">
                <a16:creationId xmlns:a16="http://schemas.microsoft.com/office/drawing/2014/main" id="{1E5D35AD-FFA8-4EAF-8A20-22A8AA87ABCF}"/>
              </a:ext>
            </a:extLst>
          </p:cNvPr>
          <p:cNvPicPr>
            <a:picLocks noChangeAspect="1"/>
          </p:cNvPicPr>
          <p:nvPr/>
        </p:nvPicPr>
        <p:blipFill>
          <a:blip r:embed="rId4"/>
          <a:stretch>
            <a:fillRect/>
          </a:stretch>
        </p:blipFill>
        <p:spPr>
          <a:xfrm>
            <a:off x="8721551" y="3286003"/>
            <a:ext cx="3278034" cy="2601614"/>
          </a:xfrm>
          <a:prstGeom prst="rect">
            <a:avLst/>
          </a:prstGeom>
        </p:spPr>
      </p:pic>
      <p:pic>
        <p:nvPicPr>
          <p:cNvPr id="8" name="Picture 7">
            <a:extLst>
              <a:ext uri="{FF2B5EF4-FFF2-40B4-BE49-F238E27FC236}">
                <a16:creationId xmlns:a16="http://schemas.microsoft.com/office/drawing/2014/main" id="{C700335C-935E-4082-85B0-53CD0C11FC77}"/>
              </a:ext>
            </a:extLst>
          </p:cNvPr>
          <p:cNvPicPr>
            <a:picLocks noChangeAspect="1"/>
          </p:cNvPicPr>
          <p:nvPr/>
        </p:nvPicPr>
        <p:blipFill>
          <a:blip r:embed="rId5"/>
          <a:stretch>
            <a:fillRect/>
          </a:stretch>
        </p:blipFill>
        <p:spPr>
          <a:xfrm>
            <a:off x="0" y="4267200"/>
            <a:ext cx="2857500" cy="1600200"/>
          </a:xfrm>
          <a:prstGeom prst="rect">
            <a:avLst/>
          </a:prstGeom>
        </p:spPr>
      </p:pic>
      <p:pic>
        <p:nvPicPr>
          <p:cNvPr id="9" name="Picture 8">
            <a:extLst>
              <a:ext uri="{FF2B5EF4-FFF2-40B4-BE49-F238E27FC236}">
                <a16:creationId xmlns:a16="http://schemas.microsoft.com/office/drawing/2014/main" id="{EDE2B1F9-6EE1-4A9F-901D-EDBB56C69791}"/>
              </a:ext>
            </a:extLst>
          </p:cNvPr>
          <p:cNvPicPr>
            <a:picLocks noChangeAspect="1"/>
          </p:cNvPicPr>
          <p:nvPr/>
        </p:nvPicPr>
        <p:blipFill>
          <a:blip r:embed="rId6"/>
          <a:stretch>
            <a:fillRect/>
          </a:stretch>
        </p:blipFill>
        <p:spPr>
          <a:xfrm>
            <a:off x="9203288" y="1414899"/>
            <a:ext cx="2724150" cy="1676400"/>
          </a:xfrm>
          <a:prstGeom prst="rect">
            <a:avLst/>
          </a:prstGeom>
        </p:spPr>
      </p:pic>
      <p:pic>
        <p:nvPicPr>
          <p:cNvPr id="10" name="Picture 9">
            <a:extLst>
              <a:ext uri="{FF2B5EF4-FFF2-40B4-BE49-F238E27FC236}">
                <a16:creationId xmlns:a16="http://schemas.microsoft.com/office/drawing/2014/main" id="{ACA05C6D-21A3-4BCD-83B1-2DB6188CCD5E}"/>
              </a:ext>
            </a:extLst>
          </p:cNvPr>
          <p:cNvPicPr>
            <a:picLocks noChangeAspect="1"/>
          </p:cNvPicPr>
          <p:nvPr/>
        </p:nvPicPr>
        <p:blipFill>
          <a:blip r:embed="rId7"/>
          <a:stretch>
            <a:fillRect/>
          </a:stretch>
        </p:blipFill>
        <p:spPr>
          <a:xfrm>
            <a:off x="5302251" y="4133964"/>
            <a:ext cx="2971800" cy="1543050"/>
          </a:xfrm>
          <a:prstGeom prst="rect">
            <a:avLst/>
          </a:prstGeom>
        </p:spPr>
      </p:pic>
      <p:pic>
        <p:nvPicPr>
          <p:cNvPr id="11" name="Picture 10">
            <a:extLst>
              <a:ext uri="{FF2B5EF4-FFF2-40B4-BE49-F238E27FC236}">
                <a16:creationId xmlns:a16="http://schemas.microsoft.com/office/drawing/2014/main" id="{D423B9B1-F367-41A3-8BA4-3D14BE017BF1}"/>
              </a:ext>
            </a:extLst>
          </p:cNvPr>
          <p:cNvPicPr>
            <a:picLocks noChangeAspect="1"/>
          </p:cNvPicPr>
          <p:nvPr/>
        </p:nvPicPr>
        <p:blipFill>
          <a:blip r:embed="rId8"/>
          <a:stretch>
            <a:fillRect/>
          </a:stretch>
        </p:blipFill>
        <p:spPr>
          <a:xfrm>
            <a:off x="2902603" y="2278175"/>
            <a:ext cx="2724150" cy="1676400"/>
          </a:xfrm>
          <a:prstGeom prst="rect">
            <a:avLst/>
          </a:prstGeom>
        </p:spPr>
      </p:pic>
    </p:spTree>
    <p:extLst>
      <p:ext uri="{BB962C8B-B14F-4D97-AF65-F5344CB8AC3E}">
        <p14:creationId xmlns:p14="http://schemas.microsoft.com/office/powerpoint/2010/main" val="2998952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1DDEA7-50AC-4942-AC84-8F5F27A77864}"/>
              </a:ext>
            </a:extLst>
          </p:cNvPr>
          <p:cNvSpPr>
            <a:spLocks noGrp="1"/>
          </p:cNvSpPr>
          <p:nvPr>
            <p:ph type="title"/>
          </p:nvPr>
        </p:nvSpPr>
        <p:spPr>
          <a:xfrm>
            <a:off x="1451579" y="395390"/>
            <a:ext cx="9291215" cy="1049235"/>
          </a:xfrm>
        </p:spPr>
        <p:txBody>
          <a:bodyPr/>
          <a:lstStyle/>
          <a:p>
            <a:r>
              <a:rPr lang="en-US" dirty="0"/>
              <a:t>Documented Evidence: Category b</a:t>
            </a:r>
          </a:p>
        </p:txBody>
      </p:sp>
      <p:sp>
        <p:nvSpPr>
          <p:cNvPr id="9" name="Content Placeholder 8">
            <a:extLst>
              <a:ext uri="{FF2B5EF4-FFF2-40B4-BE49-F238E27FC236}">
                <a16:creationId xmlns:a16="http://schemas.microsoft.com/office/drawing/2014/main" id="{008B8468-318A-4D84-890C-71FA0151C4B9}"/>
              </a:ext>
            </a:extLst>
          </p:cNvPr>
          <p:cNvSpPr>
            <a:spLocks noGrp="1"/>
          </p:cNvSpPr>
          <p:nvPr>
            <p:ph idx="1"/>
          </p:nvPr>
        </p:nvSpPr>
        <p:spPr/>
        <p:txBody>
          <a:bodyPr>
            <a:noAutofit/>
          </a:bodyPr>
          <a:lstStyle/>
          <a:p>
            <a:pPr marL="0" indent="0">
              <a:buNone/>
            </a:pPr>
            <a:r>
              <a:rPr lang="en-US" sz="1600" dirty="0"/>
              <a:t>a. A declaration of domicile in Florida.</a:t>
            </a:r>
          </a:p>
          <a:p>
            <a:pPr marL="0" indent="0">
              <a:buNone/>
            </a:pPr>
            <a:r>
              <a:rPr lang="en-US" sz="1600" dirty="0"/>
              <a:t>b. A Florida professional or occupational license.</a:t>
            </a:r>
          </a:p>
          <a:p>
            <a:pPr marL="0" indent="0">
              <a:buNone/>
            </a:pPr>
            <a:r>
              <a:rPr lang="en-US" sz="1600" dirty="0"/>
              <a:t>c. Florida incorporation.</a:t>
            </a:r>
          </a:p>
          <a:p>
            <a:pPr marL="0" indent="0">
              <a:buNone/>
            </a:pPr>
            <a:r>
              <a:rPr lang="en-US" sz="1600" dirty="0"/>
              <a:t>d. A document evidencing family ties in Florida.</a:t>
            </a:r>
          </a:p>
          <a:p>
            <a:pPr marL="0" indent="0">
              <a:buNone/>
            </a:pPr>
            <a:r>
              <a:rPr lang="en-US" sz="1600" dirty="0"/>
              <a:t>e. Proof of membership in a Florida-based charitable or professional organization.</a:t>
            </a:r>
          </a:p>
          <a:p>
            <a:pPr marL="0" indent="0">
              <a:buNone/>
            </a:pPr>
            <a:r>
              <a:rPr lang="en-US" sz="1600" dirty="0"/>
              <a:t>f. Any other documentation that supports the student’s request for resident status, including, but not limited to, utility bills and proof of 12 consecutive months of payments; a lease agreement and proof of 12 consecutive months of payments; or an official state, federal, or court document evidencing legal ties to Florida. </a:t>
            </a:r>
          </a:p>
        </p:txBody>
      </p:sp>
      <p:sp>
        <p:nvSpPr>
          <p:cNvPr id="8" name="Text Placeholder 7">
            <a:extLst>
              <a:ext uri="{FF2B5EF4-FFF2-40B4-BE49-F238E27FC236}">
                <a16:creationId xmlns:a16="http://schemas.microsoft.com/office/drawing/2014/main" id="{C45E74A2-C87E-4DA5-83D5-CF3804214C07}"/>
              </a:ext>
            </a:extLst>
          </p:cNvPr>
          <p:cNvSpPr>
            <a:spLocks noGrp="1"/>
          </p:cNvSpPr>
          <p:nvPr>
            <p:ph type="body" sz="quarter" idx="4294967295"/>
          </p:nvPr>
        </p:nvSpPr>
        <p:spPr>
          <a:xfrm>
            <a:off x="3139880" y="1127384"/>
            <a:ext cx="6060104" cy="801688"/>
          </a:xfrm>
        </p:spPr>
        <p:txBody>
          <a:bodyPr/>
          <a:lstStyle/>
          <a:p>
            <a:pPr marL="0" indent="0" algn="ctr">
              <a:buNone/>
            </a:pPr>
            <a:r>
              <a:rPr lang="en-US" dirty="0"/>
              <a:t>May include one or more</a:t>
            </a:r>
          </a:p>
        </p:txBody>
      </p:sp>
    </p:spTree>
    <p:extLst>
      <p:ext uri="{BB962C8B-B14F-4D97-AF65-F5344CB8AC3E}">
        <p14:creationId xmlns:p14="http://schemas.microsoft.com/office/powerpoint/2010/main" val="224020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18E08-6BEA-4D63-9503-E52069D0BFB7}"/>
              </a:ext>
            </a:extLst>
          </p:cNvPr>
          <p:cNvSpPr>
            <a:spLocks noGrp="1"/>
          </p:cNvSpPr>
          <p:nvPr>
            <p:ph type="title"/>
          </p:nvPr>
        </p:nvSpPr>
        <p:spPr/>
        <p:txBody>
          <a:bodyPr/>
          <a:lstStyle/>
          <a:p>
            <a:r>
              <a:rPr lang="en-US" dirty="0"/>
              <a:t>Acceptable Document samples</a:t>
            </a:r>
          </a:p>
        </p:txBody>
      </p:sp>
      <p:pic>
        <p:nvPicPr>
          <p:cNvPr id="4" name="Content Placeholder 3">
            <a:extLst>
              <a:ext uri="{FF2B5EF4-FFF2-40B4-BE49-F238E27FC236}">
                <a16:creationId xmlns:a16="http://schemas.microsoft.com/office/drawing/2014/main" id="{307EFAEB-9254-4D15-AC2D-1F8AF12964A8}"/>
              </a:ext>
            </a:extLst>
          </p:cNvPr>
          <p:cNvPicPr>
            <a:picLocks noGrp="1" noChangeAspect="1"/>
          </p:cNvPicPr>
          <p:nvPr>
            <p:ph idx="1"/>
          </p:nvPr>
        </p:nvPicPr>
        <p:blipFill>
          <a:blip r:embed="rId2"/>
          <a:stretch>
            <a:fillRect/>
          </a:stretch>
        </p:blipFill>
        <p:spPr>
          <a:xfrm>
            <a:off x="372885" y="1142999"/>
            <a:ext cx="1876425" cy="2428875"/>
          </a:xfrm>
          <a:prstGeom prst="rect">
            <a:avLst/>
          </a:prstGeom>
        </p:spPr>
      </p:pic>
      <p:pic>
        <p:nvPicPr>
          <p:cNvPr id="5" name="Picture 4">
            <a:extLst>
              <a:ext uri="{FF2B5EF4-FFF2-40B4-BE49-F238E27FC236}">
                <a16:creationId xmlns:a16="http://schemas.microsoft.com/office/drawing/2014/main" id="{A90E5A35-2DAD-41EB-8EC7-D2D4656B4F78}"/>
              </a:ext>
            </a:extLst>
          </p:cNvPr>
          <p:cNvPicPr>
            <a:picLocks noChangeAspect="1"/>
          </p:cNvPicPr>
          <p:nvPr/>
        </p:nvPicPr>
        <p:blipFill>
          <a:blip r:embed="rId3"/>
          <a:stretch>
            <a:fillRect/>
          </a:stretch>
        </p:blipFill>
        <p:spPr>
          <a:xfrm>
            <a:off x="4594822" y="1677919"/>
            <a:ext cx="2143125" cy="2143125"/>
          </a:xfrm>
          <a:prstGeom prst="rect">
            <a:avLst/>
          </a:prstGeom>
        </p:spPr>
      </p:pic>
      <p:pic>
        <p:nvPicPr>
          <p:cNvPr id="6" name="Picture 5">
            <a:extLst>
              <a:ext uri="{FF2B5EF4-FFF2-40B4-BE49-F238E27FC236}">
                <a16:creationId xmlns:a16="http://schemas.microsoft.com/office/drawing/2014/main" id="{A998C952-3853-467B-AFA9-E1285E945B93}"/>
              </a:ext>
            </a:extLst>
          </p:cNvPr>
          <p:cNvPicPr>
            <a:picLocks noChangeAspect="1"/>
          </p:cNvPicPr>
          <p:nvPr/>
        </p:nvPicPr>
        <p:blipFill>
          <a:blip r:embed="rId4"/>
          <a:stretch>
            <a:fillRect/>
          </a:stretch>
        </p:blipFill>
        <p:spPr>
          <a:xfrm>
            <a:off x="8652513" y="1692048"/>
            <a:ext cx="3017824" cy="3906320"/>
          </a:xfrm>
          <a:prstGeom prst="rect">
            <a:avLst/>
          </a:prstGeom>
        </p:spPr>
      </p:pic>
      <p:pic>
        <p:nvPicPr>
          <p:cNvPr id="7" name="Picture 6">
            <a:extLst>
              <a:ext uri="{FF2B5EF4-FFF2-40B4-BE49-F238E27FC236}">
                <a16:creationId xmlns:a16="http://schemas.microsoft.com/office/drawing/2014/main" id="{254943C7-9601-4559-8963-8D6CF623FA1D}"/>
              </a:ext>
            </a:extLst>
          </p:cNvPr>
          <p:cNvPicPr>
            <a:picLocks noChangeAspect="1"/>
          </p:cNvPicPr>
          <p:nvPr/>
        </p:nvPicPr>
        <p:blipFill>
          <a:blip r:embed="rId5"/>
          <a:stretch>
            <a:fillRect/>
          </a:stretch>
        </p:blipFill>
        <p:spPr>
          <a:xfrm>
            <a:off x="2030575" y="3645208"/>
            <a:ext cx="2476500" cy="1847850"/>
          </a:xfrm>
          <a:prstGeom prst="rect">
            <a:avLst/>
          </a:prstGeom>
        </p:spPr>
      </p:pic>
    </p:spTree>
    <p:extLst>
      <p:ext uri="{BB962C8B-B14F-4D97-AF65-F5344CB8AC3E}">
        <p14:creationId xmlns:p14="http://schemas.microsoft.com/office/powerpoint/2010/main" val="2994635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12F7C-59CA-2769-CB1E-E7BA1919925B}"/>
              </a:ext>
            </a:extLst>
          </p:cNvPr>
          <p:cNvSpPr>
            <a:spLocks noGrp="1"/>
          </p:cNvSpPr>
          <p:nvPr>
            <p:ph type="title"/>
          </p:nvPr>
        </p:nvSpPr>
        <p:spPr/>
        <p:txBody>
          <a:bodyPr/>
          <a:lstStyle/>
          <a:p>
            <a:r>
              <a:rPr lang="en-US" dirty="0"/>
              <a:t>What's the difference? </a:t>
            </a:r>
          </a:p>
        </p:txBody>
      </p:sp>
      <p:sp>
        <p:nvSpPr>
          <p:cNvPr id="3" name="Text Placeholder 2">
            <a:extLst>
              <a:ext uri="{FF2B5EF4-FFF2-40B4-BE49-F238E27FC236}">
                <a16:creationId xmlns:a16="http://schemas.microsoft.com/office/drawing/2014/main" id="{1A8D288B-FBB1-1C52-1DEC-C605D42F1A7F}"/>
              </a:ext>
            </a:extLst>
          </p:cNvPr>
          <p:cNvSpPr>
            <a:spLocks noGrp="1"/>
          </p:cNvSpPr>
          <p:nvPr>
            <p:ph type="body" idx="1"/>
          </p:nvPr>
        </p:nvSpPr>
        <p:spPr/>
        <p:txBody>
          <a:bodyPr/>
          <a:lstStyle/>
          <a:p>
            <a:r>
              <a:rPr lang="en-US" dirty="0"/>
              <a:t>In-State</a:t>
            </a:r>
          </a:p>
        </p:txBody>
      </p:sp>
      <p:sp>
        <p:nvSpPr>
          <p:cNvPr id="5" name="Text Placeholder 4">
            <a:extLst>
              <a:ext uri="{FF2B5EF4-FFF2-40B4-BE49-F238E27FC236}">
                <a16:creationId xmlns:a16="http://schemas.microsoft.com/office/drawing/2014/main" id="{D9E63AE4-B8C8-5061-B56A-0B3296B5F169}"/>
              </a:ext>
            </a:extLst>
          </p:cNvPr>
          <p:cNvSpPr>
            <a:spLocks noGrp="1"/>
          </p:cNvSpPr>
          <p:nvPr>
            <p:ph type="body" sz="quarter" idx="3"/>
          </p:nvPr>
        </p:nvSpPr>
        <p:spPr/>
        <p:txBody>
          <a:bodyPr/>
          <a:lstStyle/>
          <a:p>
            <a:r>
              <a:rPr lang="en-US" dirty="0"/>
              <a:t>OUT-OF-STATE</a:t>
            </a:r>
          </a:p>
        </p:txBody>
      </p:sp>
      <p:graphicFrame>
        <p:nvGraphicFramePr>
          <p:cNvPr id="11" name="Table 11">
            <a:extLst>
              <a:ext uri="{FF2B5EF4-FFF2-40B4-BE49-F238E27FC236}">
                <a16:creationId xmlns:a16="http://schemas.microsoft.com/office/drawing/2014/main" id="{34B49B10-B806-A061-5BFD-018DDD2042F5}"/>
              </a:ext>
            </a:extLst>
          </p:cNvPr>
          <p:cNvGraphicFramePr>
            <a:graphicFrameLocks noGrp="1"/>
          </p:cNvGraphicFramePr>
          <p:nvPr>
            <p:ph sz="quarter" idx="4"/>
            <p:extLst>
              <p:ext uri="{D42A27DB-BD31-4B8C-83A1-F6EECF244321}">
                <p14:modId xmlns:p14="http://schemas.microsoft.com/office/powerpoint/2010/main" val="3516855077"/>
              </p:ext>
            </p:extLst>
          </p:nvPr>
        </p:nvGraphicFramePr>
        <p:xfrm>
          <a:off x="6256338" y="2820988"/>
          <a:ext cx="4487862" cy="2392680"/>
        </p:xfrm>
        <a:graphic>
          <a:graphicData uri="http://schemas.openxmlformats.org/drawingml/2006/table">
            <a:tbl>
              <a:tblPr firstRow="1" bandRow="1">
                <a:tableStyleId>{5C22544A-7EE6-4342-B048-85BDC9FD1C3A}</a:tableStyleId>
              </a:tblPr>
              <a:tblGrid>
                <a:gridCol w="2243931">
                  <a:extLst>
                    <a:ext uri="{9D8B030D-6E8A-4147-A177-3AD203B41FA5}">
                      <a16:colId xmlns:a16="http://schemas.microsoft.com/office/drawing/2014/main" val="972142958"/>
                    </a:ext>
                  </a:extLst>
                </a:gridCol>
                <a:gridCol w="2243931">
                  <a:extLst>
                    <a:ext uri="{9D8B030D-6E8A-4147-A177-3AD203B41FA5}">
                      <a16:colId xmlns:a16="http://schemas.microsoft.com/office/drawing/2014/main" val="1675787748"/>
                    </a:ext>
                  </a:extLst>
                </a:gridCol>
              </a:tblGrid>
              <a:tr h="370840">
                <a:tc>
                  <a:txBody>
                    <a:bodyPr/>
                    <a:lstStyle/>
                    <a:p>
                      <a:r>
                        <a:rPr lang="en-US" dirty="0"/>
                        <a:t>Program</a:t>
                      </a:r>
                    </a:p>
                  </a:txBody>
                  <a:tcPr/>
                </a:tc>
                <a:tc>
                  <a:txBody>
                    <a:bodyPr/>
                    <a:lstStyle/>
                    <a:p>
                      <a:r>
                        <a:rPr lang="en-US" dirty="0"/>
                        <a:t>Cost</a:t>
                      </a:r>
                    </a:p>
                  </a:txBody>
                  <a:tcPr/>
                </a:tc>
                <a:extLst>
                  <a:ext uri="{0D108BD9-81ED-4DB2-BD59-A6C34878D82A}">
                    <a16:rowId xmlns:a16="http://schemas.microsoft.com/office/drawing/2014/main" val="1777388424"/>
                  </a:ext>
                </a:extLst>
              </a:tr>
              <a:tr h="370840">
                <a:tc>
                  <a:txBody>
                    <a:bodyPr/>
                    <a:lstStyle/>
                    <a:p>
                      <a:r>
                        <a:rPr lang="en-US" dirty="0"/>
                        <a:t>Automotive Service Technology</a:t>
                      </a:r>
                    </a:p>
                  </a:txBody>
                  <a:tcPr/>
                </a:tc>
                <a:tc>
                  <a:txBody>
                    <a:bodyPr/>
                    <a:lstStyle/>
                    <a:p>
                      <a:r>
                        <a:rPr lang="en-US" dirty="0"/>
                        <a:t>$21.240</a:t>
                      </a:r>
                    </a:p>
                  </a:txBody>
                  <a:tcPr/>
                </a:tc>
                <a:extLst>
                  <a:ext uri="{0D108BD9-81ED-4DB2-BD59-A6C34878D82A}">
                    <a16:rowId xmlns:a16="http://schemas.microsoft.com/office/drawing/2014/main" val="3435009413"/>
                  </a:ext>
                </a:extLst>
              </a:tr>
              <a:tr h="370840">
                <a:tc>
                  <a:txBody>
                    <a:bodyPr/>
                    <a:lstStyle/>
                    <a:p>
                      <a:r>
                        <a:rPr lang="en-US" dirty="0"/>
                        <a:t>Drafting</a:t>
                      </a:r>
                    </a:p>
                  </a:txBody>
                  <a:tcPr/>
                </a:tc>
                <a:tc>
                  <a:txBody>
                    <a:bodyPr/>
                    <a:lstStyle/>
                    <a:p>
                      <a:r>
                        <a:rPr lang="en-US" dirty="0"/>
                        <a:t>$17,100</a:t>
                      </a:r>
                    </a:p>
                  </a:txBody>
                  <a:tcPr/>
                </a:tc>
                <a:extLst>
                  <a:ext uri="{0D108BD9-81ED-4DB2-BD59-A6C34878D82A}">
                    <a16:rowId xmlns:a16="http://schemas.microsoft.com/office/drawing/2014/main" val="1602650637"/>
                  </a:ext>
                </a:extLst>
              </a:tr>
              <a:tr h="370840">
                <a:tc>
                  <a:txBody>
                    <a:bodyPr/>
                    <a:lstStyle/>
                    <a:p>
                      <a:r>
                        <a:rPr lang="en-US" dirty="0"/>
                        <a:t>Network Support Services</a:t>
                      </a:r>
                    </a:p>
                  </a:txBody>
                  <a:tcPr/>
                </a:tc>
                <a:tc>
                  <a:txBody>
                    <a:bodyPr/>
                    <a:lstStyle/>
                    <a:p>
                      <a:r>
                        <a:rPr lang="en-US" dirty="0"/>
                        <a:t>$12,023</a:t>
                      </a:r>
                    </a:p>
                  </a:txBody>
                  <a:tcPr/>
                </a:tc>
                <a:extLst>
                  <a:ext uri="{0D108BD9-81ED-4DB2-BD59-A6C34878D82A}">
                    <a16:rowId xmlns:a16="http://schemas.microsoft.com/office/drawing/2014/main" val="3135004883"/>
                  </a:ext>
                </a:extLst>
              </a:tr>
              <a:tr h="370840">
                <a:tc>
                  <a:txBody>
                    <a:bodyPr/>
                    <a:lstStyle/>
                    <a:p>
                      <a:r>
                        <a:rPr lang="en-US" dirty="0"/>
                        <a:t>Practical Nursing</a:t>
                      </a:r>
                    </a:p>
                  </a:txBody>
                  <a:tcPr/>
                </a:tc>
                <a:tc>
                  <a:txBody>
                    <a:bodyPr/>
                    <a:lstStyle/>
                    <a:p>
                      <a:r>
                        <a:rPr lang="en-US" dirty="0"/>
                        <a:t>$15,525</a:t>
                      </a:r>
                    </a:p>
                  </a:txBody>
                  <a:tcPr/>
                </a:tc>
                <a:extLst>
                  <a:ext uri="{0D108BD9-81ED-4DB2-BD59-A6C34878D82A}">
                    <a16:rowId xmlns:a16="http://schemas.microsoft.com/office/drawing/2014/main" val="3842193738"/>
                  </a:ext>
                </a:extLst>
              </a:tr>
            </a:tbl>
          </a:graphicData>
        </a:graphic>
      </p:graphicFrame>
      <p:graphicFrame>
        <p:nvGraphicFramePr>
          <p:cNvPr id="10" name="Table 10">
            <a:extLst>
              <a:ext uri="{FF2B5EF4-FFF2-40B4-BE49-F238E27FC236}">
                <a16:creationId xmlns:a16="http://schemas.microsoft.com/office/drawing/2014/main" id="{B17FC75D-5454-559A-FA98-5384EDD7F2D0}"/>
              </a:ext>
            </a:extLst>
          </p:cNvPr>
          <p:cNvGraphicFramePr>
            <a:graphicFrameLocks noGrp="1"/>
          </p:cNvGraphicFramePr>
          <p:nvPr>
            <p:ph sz="half" idx="2"/>
            <p:extLst>
              <p:ext uri="{D42A27DB-BD31-4B8C-83A1-F6EECF244321}">
                <p14:modId xmlns:p14="http://schemas.microsoft.com/office/powerpoint/2010/main" val="2128292178"/>
              </p:ext>
            </p:extLst>
          </p:nvPr>
        </p:nvGraphicFramePr>
        <p:xfrm>
          <a:off x="1447800" y="2824163"/>
          <a:ext cx="4487862" cy="2392680"/>
        </p:xfrm>
        <a:graphic>
          <a:graphicData uri="http://schemas.openxmlformats.org/drawingml/2006/table">
            <a:tbl>
              <a:tblPr firstRow="1" bandRow="1">
                <a:tableStyleId>{5C22544A-7EE6-4342-B048-85BDC9FD1C3A}</a:tableStyleId>
              </a:tblPr>
              <a:tblGrid>
                <a:gridCol w="2243931">
                  <a:extLst>
                    <a:ext uri="{9D8B030D-6E8A-4147-A177-3AD203B41FA5}">
                      <a16:colId xmlns:a16="http://schemas.microsoft.com/office/drawing/2014/main" val="754452399"/>
                    </a:ext>
                  </a:extLst>
                </a:gridCol>
                <a:gridCol w="2243931">
                  <a:extLst>
                    <a:ext uri="{9D8B030D-6E8A-4147-A177-3AD203B41FA5}">
                      <a16:colId xmlns:a16="http://schemas.microsoft.com/office/drawing/2014/main" val="1551865285"/>
                    </a:ext>
                  </a:extLst>
                </a:gridCol>
              </a:tblGrid>
              <a:tr h="370840">
                <a:tc>
                  <a:txBody>
                    <a:bodyPr/>
                    <a:lstStyle/>
                    <a:p>
                      <a:r>
                        <a:rPr lang="en-US" dirty="0"/>
                        <a:t>Program</a:t>
                      </a:r>
                    </a:p>
                  </a:txBody>
                  <a:tcPr/>
                </a:tc>
                <a:tc>
                  <a:txBody>
                    <a:bodyPr/>
                    <a:lstStyle/>
                    <a:p>
                      <a:r>
                        <a:rPr lang="en-US" dirty="0"/>
                        <a:t>Cost</a:t>
                      </a:r>
                    </a:p>
                  </a:txBody>
                  <a:tcPr/>
                </a:tc>
                <a:extLst>
                  <a:ext uri="{0D108BD9-81ED-4DB2-BD59-A6C34878D82A}">
                    <a16:rowId xmlns:a16="http://schemas.microsoft.com/office/drawing/2014/main" val="397816078"/>
                  </a:ext>
                </a:extLst>
              </a:tr>
              <a:tr h="370840">
                <a:tc>
                  <a:txBody>
                    <a:bodyPr/>
                    <a:lstStyle/>
                    <a:p>
                      <a:r>
                        <a:rPr lang="en-US" dirty="0"/>
                        <a:t>Automotive Service Technology</a:t>
                      </a:r>
                    </a:p>
                  </a:txBody>
                  <a:tcPr/>
                </a:tc>
                <a:tc>
                  <a:txBody>
                    <a:bodyPr/>
                    <a:lstStyle/>
                    <a:p>
                      <a:r>
                        <a:rPr lang="en-US" dirty="0"/>
                        <a:t>$6,135</a:t>
                      </a:r>
                    </a:p>
                  </a:txBody>
                  <a:tcPr/>
                </a:tc>
                <a:extLst>
                  <a:ext uri="{0D108BD9-81ED-4DB2-BD59-A6C34878D82A}">
                    <a16:rowId xmlns:a16="http://schemas.microsoft.com/office/drawing/2014/main" val="4286805552"/>
                  </a:ext>
                </a:extLst>
              </a:tr>
              <a:tr h="370840">
                <a:tc>
                  <a:txBody>
                    <a:bodyPr/>
                    <a:lstStyle/>
                    <a:p>
                      <a:r>
                        <a:rPr lang="en-US" dirty="0"/>
                        <a:t>Drafting</a:t>
                      </a:r>
                    </a:p>
                  </a:txBody>
                  <a:tcPr/>
                </a:tc>
                <a:tc>
                  <a:txBody>
                    <a:bodyPr/>
                    <a:lstStyle/>
                    <a:p>
                      <a:r>
                        <a:rPr lang="en-US" dirty="0"/>
                        <a:t>$4,657</a:t>
                      </a:r>
                    </a:p>
                  </a:txBody>
                  <a:tcPr/>
                </a:tc>
                <a:extLst>
                  <a:ext uri="{0D108BD9-81ED-4DB2-BD59-A6C34878D82A}">
                    <a16:rowId xmlns:a16="http://schemas.microsoft.com/office/drawing/2014/main" val="1961056376"/>
                  </a:ext>
                </a:extLst>
              </a:tr>
              <a:tr h="370840">
                <a:tc>
                  <a:txBody>
                    <a:bodyPr/>
                    <a:lstStyle/>
                    <a:p>
                      <a:r>
                        <a:rPr lang="en-US" dirty="0"/>
                        <a:t>Network Support Services</a:t>
                      </a:r>
                    </a:p>
                  </a:txBody>
                  <a:tcPr/>
                </a:tc>
                <a:tc>
                  <a:txBody>
                    <a:bodyPr/>
                    <a:lstStyle/>
                    <a:p>
                      <a:r>
                        <a:rPr lang="en-US" dirty="0"/>
                        <a:t>$3,318</a:t>
                      </a:r>
                    </a:p>
                  </a:txBody>
                  <a:tcPr/>
                </a:tc>
                <a:extLst>
                  <a:ext uri="{0D108BD9-81ED-4DB2-BD59-A6C34878D82A}">
                    <a16:rowId xmlns:a16="http://schemas.microsoft.com/office/drawing/2014/main" val="3307749110"/>
                  </a:ext>
                </a:extLst>
              </a:tr>
              <a:tr h="370840">
                <a:tc>
                  <a:txBody>
                    <a:bodyPr/>
                    <a:lstStyle/>
                    <a:p>
                      <a:r>
                        <a:rPr lang="en-US" dirty="0"/>
                        <a:t>Practical Nursing</a:t>
                      </a:r>
                    </a:p>
                  </a:txBody>
                  <a:tcPr/>
                </a:tc>
                <a:tc>
                  <a:txBody>
                    <a:bodyPr/>
                    <a:lstStyle/>
                    <a:p>
                      <a:r>
                        <a:rPr lang="en-US" dirty="0"/>
                        <a:t>$4,557</a:t>
                      </a:r>
                    </a:p>
                  </a:txBody>
                  <a:tcPr/>
                </a:tc>
                <a:extLst>
                  <a:ext uri="{0D108BD9-81ED-4DB2-BD59-A6C34878D82A}">
                    <a16:rowId xmlns:a16="http://schemas.microsoft.com/office/drawing/2014/main" val="762864191"/>
                  </a:ext>
                </a:extLst>
              </a:tr>
            </a:tbl>
          </a:graphicData>
        </a:graphic>
      </p:graphicFrame>
    </p:spTree>
    <p:extLst>
      <p:ext uri="{BB962C8B-B14F-4D97-AF65-F5344CB8AC3E}">
        <p14:creationId xmlns:p14="http://schemas.microsoft.com/office/powerpoint/2010/main" val="4205097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3">
            <a:extLst>
              <a:ext uri="{FF2B5EF4-FFF2-40B4-BE49-F238E27FC236}">
                <a16:creationId xmlns:a16="http://schemas.microsoft.com/office/drawing/2014/main" id="{0216D9FD-860F-4F5C-8D9B-CE700207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D06D9637-EA33-4BF8-BE7F-4C0185335032}"/>
              </a:ext>
            </a:extLst>
          </p:cNvPr>
          <p:cNvSpPr>
            <a:spLocks noGrp="1"/>
          </p:cNvSpPr>
          <p:nvPr>
            <p:ph type="title"/>
          </p:nvPr>
        </p:nvSpPr>
        <p:spPr>
          <a:xfrm>
            <a:off x="882651" y="977028"/>
            <a:ext cx="3333410" cy="5237503"/>
          </a:xfrm>
        </p:spPr>
        <p:txBody>
          <a:bodyPr anchor="ctr">
            <a:normAutofit/>
          </a:bodyPr>
          <a:lstStyle/>
          <a:p>
            <a:r>
              <a:rPr lang="en-US" sz="3000" dirty="0">
                <a:solidFill>
                  <a:schemeClr val="bg2"/>
                </a:solidFill>
              </a:rPr>
              <a:t>Unacceptable documents</a:t>
            </a:r>
          </a:p>
        </p:txBody>
      </p:sp>
      <p:sp useBgFill="1">
        <p:nvSpPr>
          <p:cNvPr id="22" name="Rectangle 25">
            <a:extLst>
              <a:ext uri="{FF2B5EF4-FFF2-40B4-BE49-F238E27FC236}">
                <a16:creationId xmlns:a16="http://schemas.microsoft.com/office/drawing/2014/main" id="{8D074069-7026-466C-B495-20FB9578C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993" y="0"/>
            <a:ext cx="7538007" cy="6858000"/>
          </a:xfrm>
          <a:prstGeom prst="rect">
            <a:avLst/>
          </a:prstGeom>
          <a:ln w="6350">
            <a:noFill/>
          </a:ln>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1685D80-4D5A-471F-9215-651424F47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787" y="0"/>
            <a:ext cx="164592" cy="68580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8" name="Content Placeholder 7">
            <a:extLst>
              <a:ext uri="{FF2B5EF4-FFF2-40B4-BE49-F238E27FC236}">
                <a16:creationId xmlns:a16="http://schemas.microsoft.com/office/drawing/2014/main" id="{71885DC6-7410-4F81-AC25-0D64C45EA248}"/>
              </a:ext>
            </a:extLst>
          </p:cNvPr>
          <p:cNvSpPr>
            <a:spLocks noGrp="1"/>
          </p:cNvSpPr>
          <p:nvPr>
            <p:ph idx="1"/>
          </p:nvPr>
        </p:nvSpPr>
        <p:spPr>
          <a:xfrm>
            <a:off x="5791954" y="977029"/>
            <a:ext cx="5428789" cy="5237503"/>
          </a:xfrm>
        </p:spPr>
        <p:txBody>
          <a:bodyPr anchor="ctr">
            <a:normAutofit fontScale="92500" lnSpcReduction="10000"/>
          </a:bodyPr>
          <a:lstStyle/>
          <a:p>
            <a:pPr marL="0" indent="0">
              <a:lnSpc>
                <a:spcPct val="110000"/>
              </a:lnSpc>
              <a:buNone/>
            </a:pPr>
            <a:r>
              <a:rPr lang="en-US" dirty="0"/>
              <a:t>The documents below cannot be used to support Florida residency classification for tuition purposes</a:t>
            </a:r>
          </a:p>
          <a:p>
            <a:pPr>
              <a:lnSpc>
                <a:spcPct val="110000"/>
              </a:lnSpc>
            </a:pPr>
            <a:r>
              <a:rPr lang="en-US" dirty="0"/>
              <a:t>Hunting/fishing licenses</a:t>
            </a:r>
          </a:p>
          <a:p>
            <a:pPr>
              <a:lnSpc>
                <a:spcPct val="110000"/>
              </a:lnSpc>
            </a:pPr>
            <a:r>
              <a:rPr lang="en-US" dirty="0"/>
              <a:t>Library cards</a:t>
            </a:r>
          </a:p>
          <a:p>
            <a:pPr>
              <a:lnSpc>
                <a:spcPct val="110000"/>
              </a:lnSpc>
            </a:pPr>
            <a:r>
              <a:rPr lang="en-US" dirty="0"/>
              <a:t>Birth Certificate</a:t>
            </a:r>
          </a:p>
          <a:p>
            <a:pPr>
              <a:lnSpc>
                <a:spcPct val="110000"/>
              </a:lnSpc>
            </a:pPr>
            <a:r>
              <a:rPr lang="en-US" dirty="0"/>
              <a:t>Passport</a:t>
            </a:r>
          </a:p>
          <a:p>
            <a:pPr>
              <a:lnSpc>
                <a:spcPct val="110000"/>
              </a:lnSpc>
            </a:pPr>
            <a:r>
              <a:rPr lang="en-US" dirty="0"/>
              <a:t>Social security card</a:t>
            </a:r>
          </a:p>
          <a:p>
            <a:pPr>
              <a:lnSpc>
                <a:spcPct val="110000"/>
              </a:lnSpc>
            </a:pPr>
            <a:r>
              <a:rPr lang="en-US" dirty="0"/>
              <a:t>Shopping club/rental cards </a:t>
            </a:r>
          </a:p>
          <a:p>
            <a:pPr>
              <a:lnSpc>
                <a:spcPct val="110000"/>
              </a:lnSpc>
            </a:pPr>
            <a:r>
              <a:rPr lang="en-US" dirty="0"/>
              <a:t>Insurance card</a:t>
            </a:r>
          </a:p>
          <a:p>
            <a:pPr>
              <a:lnSpc>
                <a:spcPct val="110000"/>
              </a:lnSpc>
            </a:pPr>
            <a:r>
              <a:rPr lang="en-US" dirty="0"/>
              <a:t>Bank statement</a:t>
            </a:r>
          </a:p>
          <a:p>
            <a:pPr>
              <a:lnSpc>
                <a:spcPct val="110000"/>
              </a:lnSpc>
            </a:pPr>
            <a:r>
              <a:rPr lang="en-US" dirty="0"/>
              <a:t>Mobile telephone bill</a:t>
            </a:r>
          </a:p>
          <a:p>
            <a:pPr>
              <a:lnSpc>
                <a:spcPct val="110000"/>
              </a:lnSpc>
            </a:pPr>
            <a:r>
              <a:rPr lang="en-US" dirty="0"/>
              <a:t>Immigration paperwork</a:t>
            </a:r>
          </a:p>
        </p:txBody>
      </p:sp>
    </p:spTree>
    <p:extLst>
      <p:ext uri="{BB962C8B-B14F-4D97-AF65-F5344CB8AC3E}">
        <p14:creationId xmlns:p14="http://schemas.microsoft.com/office/powerpoint/2010/main" val="155872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4C4C8-A861-499F-8252-02ED421E5EF0}"/>
              </a:ext>
            </a:extLst>
          </p:cNvPr>
          <p:cNvSpPr>
            <a:spLocks noGrp="1"/>
          </p:cNvSpPr>
          <p:nvPr>
            <p:ph type="title"/>
          </p:nvPr>
        </p:nvSpPr>
        <p:spPr/>
        <p:txBody>
          <a:bodyPr/>
          <a:lstStyle/>
          <a:p>
            <a:r>
              <a:rPr lang="en-US" dirty="0"/>
              <a:t>am I eligible for in-state tuition?</a:t>
            </a:r>
          </a:p>
        </p:txBody>
      </p:sp>
      <p:sp>
        <p:nvSpPr>
          <p:cNvPr id="4" name="Content Placeholder 3">
            <a:extLst>
              <a:ext uri="{FF2B5EF4-FFF2-40B4-BE49-F238E27FC236}">
                <a16:creationId xmlns:a16="http://schemas.microsoft.com/office/drawing/2014/main" id="{91003B6B-5AED-477F-BC54-6494A673ED43}"/>
              </a:ext>
            </a:extLst>
          </p:cNvPr>
          <p:cNvSpPr>
            <a:spLocks noGrp="1"/>
          </p:cNvSpPr>
          <p:nvPr>
            <p:ph idx="1"/>
          </p:nvPr>
        </p:nvSpPr>
        <p:spPr>
          <a:xfrm>
            <a:off x="1451579" y="2224893"/>
            <a:ext cx="9291215" cy="3450613"/>
          </a:xfrm>
        </p:spPr>
        <p:txBody>
          <a:bodyPr>
            <a:normAutofit fontScale="92500" lnSpcReduction="20000"/>
          </a:bodyPr>
          <a:lstStyle/>
          <a:p>
            <a:r>
              <a:rPr lang="en-US" dirty="0"/>
              <a:t>You are a US Citizen or eligible lawful non-Citizen, and you have the required legal documentation showing 12 months of residency in Florida prior to enrollment</a:t>
            </a:r>
          </a:p>
          <a:p>
            <a:r>
              <a:rPr lang="en-US" dirty="0"/>
              <a:t>You are a dependent person, and your parent has the required legal documentation showing 12 months of residency in Florida prior to enrollment</a:t>
            </a:r>
          </a:p>
          <a:p>
            <a:r>
              <a:rPr lang="en-US" dirty="0"/>
              <a:t>You are an independent person (I support myself or I’m over 24 yrs. old or married) and has the required legal documentation showing 12 months of residency in Florida prior to enrollment</a:t>
            </a:r>
          </a:p>
          <a:p>
            <a:r>
              <a:rPr lang="en-US" dirty="0"/>
              <a:t>You have legal ties to the state of Florida and the required documentation showing that</a:t>
            </a:r>
          </a:p>
        </p:txBody>
      </p:sp>
      <p:sp>
        <p:nvSpPr>
          <p:cNvPr id="3" name="Text Placeholder 2">
            <a:extLst>
              <a:ext uri="{FF2B5EF4-FFF2-40B4-BE49-F238E27FC236}">
                <a16:creationId xmlns:a16="http://schemas.microsoft.com/office/drawing/2014/main" id="{97B42289-9758-486D-929E-BDC7BE633CBB}"/>
              </a:ext>
            </a:extLst>
          </p:cNvPr>
          <p:cNvSpPr>
            <a:spLocks noGrp="1"/>
          </p:cNvSpPr>
          <p:nvPr>
            <p:ph type="body" sz="quarter" idx="4294967295"/>
          </p:nvPr>
        </p:nvSpPr>
        <p:spPr>
          <a:xfrm>
            <a:off x="4065973" y="1614888"/>
            <a:ext cx="5376247" cy="801688"/>
          </a:xfrm>
        </p:spPr>
        <p:txBody>
          <a:bodyPr/>
          <a:lstStyle/>
          <a:p>
            <a:r>
              <a:rPr lang="en-US" dirty="0"/>
              <a:t>Yes, if you meet any of the following</a:t>
            </a:r>
          </a:p>
        </p:txBody>
      </p:sp>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10D9C22B-C81D-45F4-B5AE-ADCD99142F22}"/>
                  </a:ext>
                </a:extLst>
              </p14:cNvPr>
              <p14:cNvContentPartPr/>
              <p14:nvPr/>
            </p14:nvContentPartPr>
            <p14:xfrm>
              <a:off x="8388863" y="4021480"/>
              <a:ext cx="360" cy="360"/>
            </p14:xfrm>
          </p:contentPart>
        </mc:Choice>
        <mc:Fallback xmlns="">
          <p:pic>
            <p:nvPicPr>
              <p:cNvPr id="7" name="Ink 6">
                <a:extLst>
                  <a:ext uri="{FF2B5EF4-FFF2-40B4-BE49-F238E27FC236}">
                    <a16:creationId xmlns:a16="http://schemas.microsoft.com/office/drawing/2014/main" id="{10D9C22B-C81D-45F4-B5AE-ADCD99142F22}"/>
                  </a:ext>
                </a:extLst>
              </p:cNvPr>
              <p:cNvPicPr/>
              <p:nvPr/>
            </p:nvPicPr>
            <p:blipFill>
              <a:blip r:embed="rId5"/>
              <a:stretch>
                <a:fillRect/>
              </a:stretch>
            </p:blipFill>
            <p:spPr>
              <a:xfrm>
                <a:off x="8379863" y="40124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2068E7F8-F9C5-4E35-B16A-37C23B11AE23}"/>
                  </a:ext>
                </a:extLst>
              </p14:cNvPr>
              <p14:cNvContentPartPr/>
              <p14:nvPr/>
            </p14:nvContentPartPr>
            <p14:xfrm>
              <a:off x="8680103" y="4154320"/>
              <a:ext cx="10800" cy="360"/>
            </p14:xfrm>
          </p:contentPart>
        </mc:Choice>
        <mc:Fallback xmlns="">
          <p:pic>
            <p:nvPicPr>
              <p:cNvPr id="8" name="Ink 7">
                <a:extLst>
                  <a:ext uri="{FF2B5EF4-FFF2-40B4-BE49-F238E27FC236}">
                    <a16:creationId xmlns:a16="http://schemas.microsoft.com/office/drawing/2014/main" id="{2068E7F8-F9C5-4E35-B16A-37C23B11AE23}"/>
                  </a:ext>
                </a:extLst>
              </p:cNvPr>
              <p:cNvPicPr/>
              <p:nvPr/>
            </p:nvPicPr>
            <p:blipFill>
              <a:blip r:embed="rId7"/>
              <a:stretch>
                <a:fillRect/>
              </a:stretch>
            </p:blipFill>
            <p:spPr>
              <a:xfrm>
                <a:off x="8671463" y="4145320"/>
                <a:ext cx="28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F8BC761E-AE2F-469F-94B4-9A62885FB2C3}"/>
                  </a:ext>
                </a:extLst>
              </p14:cNvPr>
              <p14:cNvContentPartPr/>
              <p14:nvPr/>
            </p14:nvContentPartPr>
            <p14:xfrm>
              <a:off x="7900703" y="4021480"/>
              <a:ext cx="360" cy="360"/>
            </p14:xfrm>
          </p:contentPart>
        </mc:Choice>
        <mc:Fallback xmlns="">
          <p:pic>
            <p:nvPicPr>
              <p:cNvPr id="9" name="Ink 8">
                <a:extLst>
                  <a:ext uri="{FF2B5EF4-FFF2-40B4-BE49-F238E27FC236}">
                    <a16:creationId xmlns:a16="http://schemas.microsoft.com/office/drawing/2014/main" id="{F8BC761E-AE2F-469F-94B4-9A62885FB2C3}"/>
                  </a:ext>
                </a:extLst>
              </p:cNvPr>
              <p:cNvPicPr/>
              <p:nvPr/>
            </p:nvPicPr>
            <p:blipFill>
              <a:blip r:embed="rId5"/>
              <a:stretch>
                <a:fillRect/>
              </a:stretch>
            </p:blipFill>
            <p:spPr>
              <a:xfrm>
                <a:off x="7891703" y="40124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B7CA4921-CB0B-4A13-AB0A-3CDD7C88D950}"/>
                  </a:ext>
                </a:extLst>
              </p14:cNvPr>
              <p14:cNvContentPartPr/>
              <p14:nvPr/>
            </p14:nvContentPartPr>
            <p14:xfrm>
              <a:off x="7376543" y="3950200"/>
              <a:ext cx="360" cy="360"/>
            </p14:xfrm>
          </p:contentPart>
        </mc:Choice>
        <mc:Fallback xmlns="">
          <p:pic>
            <p:nvPicPr>
              <p:cNvPr id="10" name="Ink 9">
                <a:extLst>
                  <a:ext uri="{FF2B5EF4-FFF2-40B4-BE49-F238E27FC236}">
                    <a16:creationId xmlns:a16="http://schemas.microsoft.com/office/drawing/2014/main" id="{B7CA4921-CB0B-4A13-AB0A-3CDD7C88D950}"/>
                  </a:ext>
                </a:extLst>
              </p:cNvPr>
              <p:cNvPicPr/>
              <p:nvPr/>
            </p:nvPicPr>
            <p:blipFill>
              <a:blip r:embed="rId5"/>
              <a:stretch>
                <a:fillRect/>
              </a:stretch>
            </p:blipFill>
            <p:spPr>
              <a:xfrm>
                <a:off x="7367903" y="3941560"/>
                <a:ext cx="18000" cy="18000"/>
              </a:xfrm>
              <a:prstGeom prst="rect">
                <a:avLst/>
              </a:prstGeom>
            </p:spPr>
          </p:pic>
        </mc:Fallback>
      </mc:AlternateContent>
    </p:spTree>
    <p:extLst>
      <p:ext uri="{BB962C8B-B14F-4D97-AF65-F5344CB8AC3E}">
        <p14:creationId xmlns:p14="http://schemas.microsoft.com/office/powerpoint/2010/main" val="2391016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4C4C8-A861-499F-8252-02ED421E5EF0}"/>
              </a:ext>
            </a:extLst>
          </p:cNvPr>
          <p:cNvSpPr>
            <a:spLocks noGrp="1"/>
          </p:cNvSpPr>
          <p:nvPr>
            <p:ph type="title"/>
          </p:nvPr>
        </p:nvSpPr>
        <p:spPr>
          <a:xfrm>
            <a:off x="1450392" y="342420"/>
            <a:ext cx="9291215" cy="1049235"/>
          </a:xfrm>
        </p:spPr>
        <p:txBody>
          <a:bodyPr/>
          <a:lstStyle/>
          <a:p>
            <a:r>
              <a:rPr lang="en-US" dirty="0"/>
              <a:t>am I eligible for in-state tuition?</a:t>
            </a:r>
          </a:p>
        </p:txBody>
      </p:sp>
      <p:sp>
        <p:nvSpPr>
          <p:cNvPr id="6" name="Content Placeholder 5">
            <a:extLst>
              <a:ext uri="{FF2B5EF4-FFF2-40B4-BE49-F238E27FC236}">
                <a16:creationId xmlns:a16="http://schemas.microsoft.com/office/drawing/2014/main" id="{03AA61EC-A687-4213-986A-3D435FEBA4E1}"/>
              </a:ext>
            </a:extLst>
          </p:cNvPr>
          <p:cNvSpPr>
            <a:spLocks noGrp="1"/>
          </p:cNvSpPr>
          <p:nvPr>
            <p:ph idx="1"/>
          </p:nvPr>
        </p:nvSpPr>
        <p:spPr/>
        <p:txBody>
          <a:bodyPr>
            <a:normAutofit/>
          </a:bodyPr>
          <a:lstStyle/>
          <a:p>
            <a:r>
              <a:rPr lang="en-US" dirty="0"/>
              <a:t>You are not a US Citizen or eligible lawful non-Citizen</a:t>
            </a:r>
          </a:p>
          <a:p>
            <a:r>
              <a:rPr lang="en-US" dirty="0"/>
              <a:t>You are dependent person and your parent lives outside of Florida</a:t>
            </a:r>
          </a:p>
          <a:p>
            <a:r>
              <a:rPr lang="en-US" dirty="0"/>
              <a:t>You or the claimant does not have the required documentation</a:t>
            </a:r>
          </a:p>
          <a:p>
            <a:r>
              <a:rPr lang="en-US" dirty="0"/>
              <a:t>You’re an international student</a:t>
            </a:r>
          </a:p>
          <a:p>
            <a:r>
              <a:rPr lang="en-US" dirty="0"/>
              <a:t>You’re on an M-1 student visa</a:t>
            </a:r>
          </a:p>
          <a:p>
            <a:r>
              <a:rPr lang="en-US" dirty="0"/>
              <a:t>You  were previously enrolled in a Florida  state postsecondary institution with Florida Residency classification more than 12 months ago.</a:t>
            </a:r>
          </a:p>
        </p:txBody>
      </p:sp>
      <p:sp>
        <p:nvSpPr>
          <p:cNvPr id="5" name="Text Placeholder 4">
            <a:extLst>
              <a:ext uri="{FF2B5EF4-FFF2-40B4-BE49-F238E27FC236}">
                <a16:creationId xmlns:a16="http://schemas.microsoft.com/office/drawing/2014/main" id="{944FDD6F-A65C-4FB7-B0B5-95E5A2474A59}"/>
              </a:ext>
            </a:extLst>
          </p:cNvPr>
          <p:cNvSpPr>
            <a:spLocks noGrp="1"/>
          </p:cNvSpPr>
          <p:nvPr>
            <p:ph type="body" sz="quarter" idx="4294967295"/>
          </p:nvPr>
        </p:nvSpPr>
        <p:spPr>
          <a:xfrm>
            <a:off x="4307795" y="1452910"/>
            <a:ext cx="4487862" cy="801687"/>
          </a:xfrm>
        </p:spPr>
        <p:txBody>
          <a:bodyPr/>
          <a:lstStyle/>
          <a:p>
            <a:r>
              <a:rPr lang="en-US" dirty="0"/>
              <a:t>No, if you meet any of the following</a:t>
            </a:r>
          </a:p>
        </p:txBody>
      </p:sp>
    </p:spTree>
    <p:extLst>
      <p:ext uri="{BB962C8B-B14F-4D97-AF65-F5344CB8AC3E}">
        <p14:creationId xmlns:p14="http://schemas.microsoft.com/office/powerpoint/2010/main" val="287544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5B5C6C-0A47-4C9C-A07E-9601110A8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8AD6542-0672-4B6E-9828-E9DFD316E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8F03D6CA-24BF-454F-B5CF-E64A08DA50AB}"/>
              </a:ext>
            </a:extLst>
          </p:cNvPr>
          <p:cNvSpPr>
            <a:spLocks noGrp="1"/>
          </p:cNvSpPr>
          <p:nvPr>
            <p:ph type="title"/>
          </p:nvPr>
        </p:nvSpPr>
        <p:spPr>
          <a:xfrm>
            <a:off x="1451581" y="5008500"/>
            <a:ext cx="9603272" cy="960755"/>
          </a:xfrm>
        </p:spPr>
        <p:txBody>
          <a:bodyPr anchor="t">
            <a:normAutofit/>
          </a:bodyPr>
          <a:lstStyle/>
          <a:p>
            <a:r>
              <a:rPr lang="en-US" dirty="0"/>
              <a:t>Proving Florida residency: 3 steps</a:t>
            </a:r>
          </a:p>
        </p:txBody>
      </p:sp>
      <p:cxnSp>
        <p:nvCxnSpPr>
          <p:cNvPr id="13" name="Straight Connector 12">
            <a:extLst>
              <a:ext uri="{FF2B5EF4-FFF2-40B4-BE49-F238E27FC236}">
                <a16:creationId xmlns:a16="http://schemas.microsoft.com/office/drawing/2014/main" id="{CD746FE0-417F-4D9D-A260-9183601D36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4826256"/>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id="{A3DB65D6-29B2-47F4-B234-955B03D352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884AAC87-AAED-4B52-B079-98FCC9DDB3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5" name="Content Placeholder 2">
            <a:extLst>
              <a:ext uri="{FF2B5EF4-FFF2-40B4-BE49-F238E27FC236}">
                <a16:creationId xmlns:a16="http://schemas.microsoft.com/office/drawing/2014/main" id="{9259496E-3C75-78C4-D15A-6E428324E250}"/>
              </a:ext>
            </a:extLst>
          </p:cNvPr>
          <p:cNvGraphicFramePr>
            <a:graphicFrameLocks noGrp="1"/>
          </p:cNvGraphicFramePr>
          <p:nvPr>
            <p:ph idx="1"/>
          </p:nvPr>
        </p:nvGraphicFramePr>
        <p:xfrm>
          <a:off x="1387475" y="815521"/>
          <a:ext cx="9604375" cy="3449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 name="Graphic 21" descr="Checkmark with solid fill">
            <a:extLst>
              <a:ext uri="{FF2B5EF4-FFF2-40B4-BE49-F238E27FC236}">
                <a16:creationId xmlns:a16="http://schemas.microsoft.com/office/drawing/2014/main" id="{64007CAA-EC8C-808F-946E-B4DD3EA07DD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84086" y="1810657"/>
            <a:ext cx="914400" cy="914400"/>
          </a:xfrm>
          <a:prstGeom prst="rect">
            <a:avLst/>
          </a:prstGeom>
        </p:spPr>
      </p:pic>
      <p:pic>
        <p:nvPicPr>
          <p:cNvPr id="12" name="Graphic 13" descr="Checkmark with solid fill">
            <a:extLst>
              <a:ext uri="{FF2B5EF4-FFF2-40B4-BE49-F238E27FC236}">
                <a16:creationId xmlns:a16="http://schemas.microsoft.com/office/drawing/2014/main" id="{7F709C8C-FE7E-D693-CA17-7680D05A056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67729" y="1783443"/>
            <a:ext cx="914400" cy="914400"/>
          </a:xfrm>
          <a:prstGeom prst="rect">
            <a:avLst/>
          </a:prstGeom>
        </p:spPr>
      </p:pic>
      <p:pic>
        <p:nvPicPr>
          <p:cNvPr id="14" name="Graphic 15" descr="Checkmark with solid fill">
            <a:extLst>
              <a:ext uri="{FF2B5EF4-FFF2-40B4-BE49-F238E27FC236}">
                <a16:creationId xmlns:a16="http://schemas.microsoft.com/office/drawing/2014/main" id="{0A1008D7-0EFD-9F97-16F7-B6E833BAC47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14871" y="1665514"/>
            <a:ext cx="914400" cy="914400"/>
          </a:xfrm>
          <a:prstGeom prst="rect">
            <a:avLst/>
          </a:prstGeom>
        </p:spPr>
      </p:pic>
    </p:spTree>
    <p:extLst>
      <p:ext uri="{BB962C8B-B14F-4D97-AF65-F5344CB8AC3E}">
        <p14:creationId xmlns:p14="http://schemas.microsoft.com/office/powerpoint/2010/main" val="19856433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1545F56-6129-43DE-8C7A-AA26E0CC0F4B}"/>
              </a:ext>
            </a:extLst>
          </p:cNvPr>
          <p:cNvSpPr>
            <a:spLocks noGrp="1"/>
          </p:cNvSpPr>
          <p:nvPr>
            <p:ph type="title"/>
          </p:nvPr>
        </p:nvSpPr>
        <p:spPr>
          <a:xfrm>
            <a:off x="530901" y="2380978"/>
            <a:ext cx="2880984" cy="4584527"/>
          </a:xfrm>
        </p:spPr>
        <p:txBody>
          <a:bodyPr anchor="t">
            <a:normAutofit/>
          </a:bodyPr>
          <a:lstStyle/>
          <a:p>
            <a:r>
              <a:rPr lang="en-US" sz="3600" dirty="0">
                <a:solidFill>
                  <a:srgbClr val="FFFFFF"/>
                </a:solidFill>
              </a:rPr>
              <a:t>Example</a:t>
            </a:r>
          </a:p>
        </p:txBody>
      </p:sp>
      <p:sp>
        <p:nvSpPr>
          <p:cNvPr id="3" name="Content Placeholder 2">
            <a:extLst>
              <a:ext uri="{FF2B5EF4-FFF2-40B4-BE49-F238E27FC236}">
                <a16:creationId xmlns:a16="http://schemas.microsoft.com/office/drawing/2014/main" id="{2413F0A3-ECD4-4315-9454-3CA9E4AEE900}"/>
              </a:ext>
            </a:extLst>
          </p:cNvPr>
          <p:cNvSpPr>
            <a:spLocks noGrp="1"/>
          </p:cNvSpPr>
          <p:nvPr>
            <p:ph idx="1"/>
          </p:nvPr>
        </p:nvSpPr>
        <p:spPr>
          <a:xfrm>
            <a:off x="4705594" y="1240077"/>
            <a:ext cx="6034827" cy="4916465"/>
          </a:xfrm>
        </p:spPr>
        <p:txBody>
          <a:bodyPr anchor="t">
            <a:normAutofit fontScale="92500" lnSpcReduction="10000"/>
          </a:bodyPr>
          <a:lstStyle/>
          <a:p>
            <a:r>
              <a:rPr lang="en-US" dirty="0"/>
              <a:t>Student is 21 years old.  Permanent Resident. Has Florida driver’s license. Owns a home. Parent is permanent resident and owns a home in Florida but works for UN in Haiti. Parent claims 21-year-old as dependent on taxes filed in Florida. </a:t>
            </a:r>
          </a:p>
          <a:p>
            <a:pPr marL="0" indent="0">
              <a:buNone/>
            </a:pPr>
            <a:endParaRPr lang="en-US" dirty="0"/>
          </a:p>
          <a:p>
            <a:pPr marL="457200" lvl="1" indent="0">
              <a:buNone/>
            </a:pPr>
            <a:r>
              <a:rPr lang="en-US" dirty="0"/>
              <a:t>Student = dependent</a:t>
            </a:r>
          </a:p>
          <a:p>
            <a:pPr marL="457200" lvl="1" indent="0">
              <a:buNone/>
            </a:pPr>
            <a:r>
              <a:rPr lang="en-US" dirty="0"/>
              <a:t>Claimant = parent</a:t>
            </a:r>
          </a:p>
          <a:p>
            <a:pPr marL="457200" lvl="1" indent="0">
              <a:buNone/>
            </a:pPr>
            <a:r>
              <a:rPr lang="en-US" dirty="0"/>
              <a:t>Proof of Lawful Immigration status = adequate from parent</a:t>
            </a:r>
          </a:p>
          <a:p>
            <a:pPr marL="457200" lvl="1" indent="0">
              <a:buNone/>
            </a:pPr>
            <a:r>
              <a:rPr lang="en-US" dirty="0"/>
              <a:t>Proof of Florida Residency = adequate from parent</a:t>
            </a:r>
          </a:p>
          <a:p>
            <a:pPr marL="457200" lvl="1" indent="0">
              <a:buNone/>
            </a:pPr>
            <a:endParaRPr lang="en-US" dirty="0"/>
          </a:p>
          <a:p>
            <a:pPr marL="0" indent="0">
              <a:buNone/>
            </a:pPr>
            <a:r>
              <a:rPr lang="en-US" dirty="0">
                <a:solidFill>
                  <a:srgbClr val="FF0000"/>
                </a:solidFill>
              </a:rPr>
              <a:t>If all documents provided, student would qualify for in-state tuition based on parent’s information.</a:t>
            </a:r>
          </a:p>
        </p:txBody>
      </p:sp>
    </p:spTree>
    <p:extLst>
      <p:ext uri="{BB962C8B-B14F-4D97-AF65-F5344CB8AC3E}">
        <p14:creationId xmlns:p14="http://schemas.microsoft.com/office/powerpoint/2010/main" val="2363401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115891A-4259-4D9A-8696-A9F5ECCB3480}"/>
              </a:ext>
            </a:extLst>
          </p:cNvPr>
          <p:cNvSpPr>
            <a:spLocks noGrp="1"/>
          </p:cNvSpPr>
          <p:nvPr>
            <p:ph type="title"/>
          </p:nvPr>
        </p:nvSpPr>
        <p:spPr>
          <a:xfrm>
            <a:off x="700393" y="2630337"/>
            <a:ext cx="2880984" cy="4584527"/>
          </a:xfrm>
        </p:spPr>
        <p:txBody>
          <a:bodyPr anchor="t">
            <a:normAutofit/>
          </a:bodyPr>
          <a:lstStyle/>
          <a:p>
            <a:pPr algn="l"/>
            <a:r>
              <a:rPr lang="en-US" sz="3600" dirty="0">
                <a:solidFill>
                  <a:srgbClr val="FFFFFF"/>
                </a:solidFill>
              </a:rPr>
              <a:t>example</a:t>
            </a:r>
          </a:p>
        </p:txBody>
      </p:sp>
      <p:sp>
        <p:nvSpPr>
          <p:cNvPr id="3" name="Content Placeholder 2">
            <a:extLst>
              <a:ext uri="{FF2B5EF4-FFF2-40B4-BE49-F238E27FC236}">
                <a16:creationId xmlns:a16="http://schemas.microsoft.com/office/drawing/2014/main" id="{B2014C9E-AA62-4BB1-838A-6082AAE4AB85}"/>
              </a:ext>
            </a:extLst>
          </p:cNvPr>
          <p:cNvSpPr>
            <a:spLocks noGrp="1"/>
          </p:cNvSpPr>
          <p:nvPr>
            <p:ph idx="1"/>
          </p:nvPr>
        </p:nvSpPr>
        <p:spPr>
          <a:xfrm>
            <a:off x="4798900" y="726893"/>
            <a:ext cx="6034827" cy="4916465"/>
          </a:xfrm>
        </p:spPr>
        <p:txBody>
          <a:bodyPr anchor="t">
            <a:normAutofit lnSpcReduction="10000"/>
          </a:bodyPr>
          <a:lstStyle/>
          <a:p>
            <a:pPr>
              <a:lnSpc>
                <a:spcPct val="110000"/>
              </a:lnSpc>
            </a:pPr>
            <a:r>
              <a:rPr lang="en-US" dirty="0"/>
              <a:t>Student is 25 years old and has TPS status issued in May 2022. Class starts August 2022. Driver’s license issued August 2021.  Leasing apartment since January 2022. </a:t>
            </a:r>
          </a:p>
          <a:p>
            <a:pPr marL="0" indent="0">
              <a:lnSpc>
                <a:spcPct val="110000"/>
              </a:lnSpc>
              <a:buNone/>
            </a:pPr>
            <a:endParaRPr lang="en-US" dirty="0"/>
          </a:p>
          <a:p>
            <a:pPr marL="457200" lvl="1" indent="0">
              <a:lnSpc>
                <a:spcPct val="110000"/>
              </a:lnSpc>
              <a:buNone/>
            </a:pPr>
            <a:r>
              <a:rPr lang="en-US" dirty="0"/>
              <a:t>Student = Independent</a:t>
            </a:r>
          </a:p>
          <a:p>
            <a:pPr marL="457200" lvl="1" indent="0">
              <a:lnSpc>
                <a:spcPct val="110000"/>
              </a:lnSpc>
              <a:buNone/>
            </a:pPr>
            <a:r>
              <a:rPr lang="en-US" dirty="0"/>
              <a:t>Claimant = student</a:t>
            </a:r>
          </a:p>
          <a:p>
            <a:pPr marL="457200" lvl="1" indent="0">
              <a:lnSpc>
                <a:spcPct val="110000"/>
              </a:lnSpc>
              <a:buNone/>
            </a:pPr>
            <a:r>
              <a:rPr lang="en-US" dirty="0"/>
              <a:t>Proof of lawful immigration status = adequate</a:t>
            </a:r>
          </a:p>
          <a:p>
            <a:pPr marL="457200" lvl="1" indent="0">
              <a:lnSpc>
                <a:spcPct val="110000"/>
              </a:lnSpc>
              <a:buNone/>
            </a:pPr>
            <a:r>
              <a:rPr lang="en-US" dirty="0"/>
              <a:t>Proof of Florida Residency = not acceptable</a:t>
            </a:r>
          </a:p>
          <a:p>
            <a:pPr marL="0" indent="0">
              <a:lnSpc>
                <a:spcPct val="110000"/>
              </a:lnSpc>
              <a:buNone/>
            </a:pPr>
            <a:endParaRPr lang="en-US" dirty="0"/>
          </a:p>
          <a:p>
            <a:pPr marL="0" indent="0">
              <a:lnSpc>
                <a:spcPct val="110000"/>
              </a:lnSpc>
              <a:buNone/>
            </a:pPr>
            <a:r>
              <a:rPr lang="en-US" dirty="0">
                <a:solidFill>
                  <a:srgbClr val="FF0000"/>
                </a:solidFill>
              </a:rPr>
              <a:t>Student would not qualify for in-state tuition because all documents to prove Florida Residency must be dated 12 months after receiving TPS status.</a:t>
            </a:r>
          </a:p>
        </p:txBody>
      </p:sp>
    </p:spTree>
    <p:extLst>
      <p:ext uri="{BB962C8B-B14F-4D97-AF65-F5344CB8AC3E}">
        <p14:creationId xmlns:p14="http://schemas.microsoft.com/office/powerpoint/2010/main" val="2918800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64847C3-60D9-4F38-8C46-3E06B607CEC5}"/>
              </a:ext>
            </a:extLst>
          </p:cNvPr>
          <p:cNvSpPr>
            <a:spLocks noGrp="1"/>
          </p:cNvSpPr>
          <p:nvPr>
            <p:ph type="title"/>
          </p:nvPr>
        </p:nvSpPr>
        <p:spPr>
          <a:xfrm>
            <a:off x="466440" y="3236655"/>
            <a:ext cx="2880984" cy="4584527"/>
          </a:xfrm>
        </p:spPr>
        <p:txBody>
          <a:bodyPr anchor="t">
            <a:normAutofit/>
          </a:bodyPr>
          <a:lstStyle/>
          <a:p>
            <a:pPr algn="l"/>
            <a:r>
              <a:rPr lang="en-US" sz="3600" dirty="0">
                <a:solidFill>
                  <a:srgbClr val="FFFFFF"/>
                </a:solidFill>
              </a:rPr>
              <a:t>examples</a:t>
            </a:r>
          </a:p>
        </p:txBody>
      </p:sp>
      <p:sp>
        <p:nvSpPr>
          <p:cNvPr id="3" name="Content Placeholder 2">
            <a:extLst>
              <a:ext uri="{FF2B5EF4-FFF2-40B4-BE49-F238E27FC236}">
                <a16:creationId xmlns:a16="http://schemas.microsoft.com/office/drawing/2014/main" id="{CCFA65D4-009F-4EFB-8F78-BB945055A483}"/>
              </a:ext>
            </a:extLst>
          </p:cNvPr>
          <p:cNvSpPr>
            <a:spLocks noGrp="1"/>
          </p:cNvSpPr>
          <p:nvPr>
            <p:ph idx="1"/>
          </p:nvPr>
        </p:nvSpPr>
        <p:spPr>
          <a:xfrm>
            <a:off x="4705594" y="1240077"/>
            <a:ext cx="6034827" cy="4916465"/>
          </a:xfrm>
        </p:spPr>
        <p:txBody>
          <a:bodyPr anchor="t">
            <a:normAutofit fontScale="92500" lnSpcReduction="20000"/>
          </a:bodyPr>
          <a:lstStyle/>
          <a:p>
            <a:pPr>
              <a:lnSpc>
                <a:spcPct val="110000"/>
              </a:lnSpc>
            </a:pPr>
            <a:r>
              <a:rPr lang="en-US" sz="1700" dirty="0"/>
              <a:t>Student is married to a US Citizen or someone with a Permanent Resident card. Student just moved to Florida in May 2022. Class starts in August 2022. Spouse can provide proof of lawful immigration status.  Spouse has lived in Florida since January 2019 with driver’s license and vehicle registration.</a:t>
            </a:r>
          </a:p>
          <a:p>
            <a:pPr marL="0" indent="0">
              <a:lnSpc>
                <a:spcPct val="110000"/>
              </a:lnSpc>
              <a:buNone/>
            </a:pPr>
            <a:endParaRPr lang="en-US" sz="1700" dirty="0"/>
          </a:p>
          <a:p>
            <a:pPr marL="457200" lvl="1" indent="0">
              <a:lnSpc>
                <a:spcPct val="110000"/>
              </a:lnSpc>
              <a:buNone/>
            </a:pPr>
            <a:r>
              <a:rPr lang="en-US" sz="1500" dirty="0"/>
              <a:t>Student = Qualification by Exception: married to a person who has legal residence in FL for at least 12 consecutive months. Copy of marriage license required.</a:t>
            </a:r>
          </a:p>
          <a:p>
            <a:pPr marL="457200" lvl="1" indent="0">
              <a:lnSpc>
                <a:spcPct val="110000"/>
              </a:lnSpc>
              <a:buNone/>
            </a:pPr>
            <a:endParaRPr lang="en-US" sz="1500" dirty="0"/>
          </a:p>
          <a:p>
            <a:pPr marL="457200" lvl="1" indent="0">
              <a:lnSpc>
                <a:spcPct val="110000"/>
              </a:lnSpc>
              <a:buNone/>
            </a:pPr>
            <a:r>
              <a:rPr lang="en-US" sz="1500" dirty="0"/>
              <a:t>Claimant = Spouse</a:t>
            </a:r>
          </a:p>
          <a:p>
            <a:pPr marL="457200" lvl="1" indent="0">
              <a:lnSpc>
                <a:spcPct val="110000"/>
              </a:lnSpc>
              <a:buNone/>
            </a:pPr>
            <a:endParaRPr lang="en-US" sz="1500" dirty="0"/>
          </a:p>
          <a:p>
            <a:pPr marL="457200" lvl="1" indent="0">
              <a:lnSpc>
                <a:spcPct val="110000"/>
              </a:lnSpc>
              <a:buNone/>
            </a:pPr>
            <a:r>
              <a:rPr lang="en-US" sz="1500" dirty="0"/>
              <a:t>Proof of lawful immigration status = adequate from spouse</a:t>
            </a:r>
          </a:p>
          <a:p>
            <a:pPr marL="457200" lvl="1" indent="0">
              <a:lnSpc>
                <a:spcPct val="110000"/>
              </a:lnSpc>
              <a:buNone/>
            </a:pPr>
            <a:endParaRPr lang="en-US" sz="1500" dirty="0"/>
          </a:p>
          <a:p>
            <a:pPr marL="457200" lvl="1" indent="0">
              <a:lnSpc>
                <a:spcPct val="110000"/>
              </a:lnSpc>
              <a:buNone/>
            </a:pPr>
            <a:r>
              <a:rPr lang="en-US" sz="1500" dirty="0"/>
              <a:t>Proof of  Florida residency = adequate from spouse</a:t>
            </a:r>
          </a:p>
          <a:p>
            <a:pPr marL="0" indent="0">
              <a:lnSpc>
                <a:spcPct val="110000"/>
              </a:lnSpc>
              <a:buNone/>
            </a:pPr>
            <a:endParaRPr lang="en-US" sz="1700" dirty="0"/>
          </a:p>
          <a:p>
            <a:pPr marL="0" indent="0">
              <a:lnSpc>
                <a:spcPct val="110000"/>
              </a:lnSpc>
              <a:buNone/>
            </a:pPr>
            <a:r>
              <a:rPr lang="en-US" sz="1700" dirty="0">
                <a:solidFill>
                  <a:srgbClr val="FF0000"/>
                </a:solidFill>
              </a:rPr>
              <a:t>If all documents provided, student would qualify for in-state tuition based on Spouse’s information.</a:t>
            </a:r>
          </a:p>
          <a:p>
            <a:pPr marL="0" indent="0">
              <a:lnSpc>
                <a:spcPct val="110000"/>
              </a:lnSpc>
              <a:buNone/>
            </a:pPr>
            <a:endParaRPr lang="en-US" sz="1700" dirty="0"/>
          </a:p>
        </p:txBody>
      </p:sp>
    </p:spTree>
    <p:extLst>
      <p:ext uri="{BB962C8B-B14F-4D97-AF65-F5344CB8AC3E}">
        <p14:creationId xmlns:p14="http://schemas.microsoft.com/office/powerpoint/2010/main" val="36719396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4E2F9-0DF9-4A29-BB47-116CD9B38240}"/>
              </a:ext>
            </a:extLst>
          </p:cNvPr>
          <p:cNvSpPr>
            <a:spLocks noGrp="1"/>
          </p:cNvSpPr>
          <p:nvPr>
            <p:ph type="title"/>
          </p:nvPr>
        </p:nvSpPr>
        <p:spPr/>
        <p:txBody>
          <a:bodyPr/>
          <a:lstStyle/>
          <a:p>
            <a:r>
              <a:rPr lang="en-US" dirty="0"/>
              <a:t>Summary of Establishing </a:t>
            </a:r>
            <a:br>
              <a:rPr lang="en-US" dirty="0"/>
            </a:br>
            <a:r>
              <a:rPr lang="en-US" dirty="0"/>
              <a:t>florida residency </a:t>
            </a:r>
          </a:p>
        </p:txBody>
      </p:sp>
      <p:graphicFrame>
        <p:nvGraphicFramePr>
          <p:cNvPr id="5" name="Content Placeholder 2">
            <a:extLst>
              <a:ext uri="{FF2B5EF4-FFF2-40B4-BE49-F238E27FC236}">
                <a16:creationId xmlns:a16="http://schemas.microsoft.com/office/drawing/2014/main" id="{760BFB19-943C-5039-0F5A-023DC8107809}"/>
              </a:ext>
            </a:extLst>
          </p:cNvPr>
          <p:cNvGraphicFramePr>
            <a:graphicFrameLocks noGrp="1"/>
          </p:cNvGraphicFramePr>
          <p:nvPr>
            <p:ph idx="1"/>
            <p:extLst>
              <p:ext uri="{D42A27DB-BD31-4B8C-83A1-F6EECF244321}">
                <p14:modId xmlns:p14="http://schemas.microsoft.com/office/powerpoint/2010/main" val="3993756645"/>
              </p:ext>
            </p:extLst>
          </p:nvPr>
        </p:nvGraphicFramePr>
        <p:xfrm>
          <a:off x="1450392" y="1703693"/>
          <a:ext cx="9291215" cy="3450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rrow: Down 3">
            <a:extLst>
              <a:ext uri="{FF2B5EF4-FFF2-40B4-BE49-F238E27FC236}">
                <a16:creationId xmlns:a16="http://schemas.microsoft.com/office/drawing/2014/main" id="{5855F354-949E-489F-A921-021D22B5082B}"/>
              </a:ext>
            </a:extLst>
          </p:cNvPr>
          <p:cNvSpPr/>
          <p:nvPr/>
        </p:nvSpPr>
        <p:spPr>
          <a:xfrm>
            <a:off x="5796331" y="2645499"/>
            <a:ext cx="223935" cy="18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Down 5">
            <a:extLst>
              <a:ext uri="{FF2B5EF4-FFF2-40B4-BE49-F238E27FC236}">
                <a16:creationId xmlns:a16="http://schemas.microsoft.com/office/drawing/2014/main" id="{C84EEEFA-79A4-4A29-AB2B-2FEC34FC1161}"/>
              </a:ext>
            </a:extLst>
          </p:cNvPr>
          <p:cNvSpPr/>
          <p:nvPr/>
        </p:nvSpPr>
        <p:spPr>
          <a:xfrm>
            <a:off x="5766316" y="3428999"/>
            <a:ext cx="283963" cy="18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Down 7">
            <a:extLst>
              <a:ext uri="{FF2B5EF4-FFF2-40B4-BE49-F238E27FC236}">
                <a16:creationId xmlns:a16="http://schemas.microsoft.com/office/drawing/2014/main" id="{BB628CAE-44EE-45E3-9361-3B7BE2FA7B58}"/>
              </a:ext>
            </a:extLst>
          </p:cNvPr>
          <p:cNvSpPr/>
          <p:nvPr/>
        </p:nvSpPr>
        <p:spPr>
          <a:xfrm>
            <a:off x="5812036" y="4198345"/>
            <a:ext cx="283963" cy="186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04501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D3F2B-C79D-8A22-CE4D-5CA7DDE3812C}"/>
              </a:ext>
            </a:extLst>
          </p:cNvPr>
          <p:cNvSpPr>
            <a:spLocks noGrp="1"/>
          </p:cNvSpPr>
          <p:nvPr>
            <p:ph type="title"/>
          </p:nvPr>
        </p:nvSpPr>
        <p:spPr/>
        <p:txBody>
          <a:bodyPr/>
          <a:lstStyle/>
          <a:p>
            <a:r>
              <a:rPr lang="en-US" dirty="0"/>
              <a:t>Things to know about Florida residency for tuition purposes</a:t>
            </a:r>
          </a:p>
        </p:txBody>
      </p:sp>
      <p:sp>
        <p:nvSpPr>
          <p:cNvPr id="3" name="Content Placeholder 2">
            <a:extLst>
              <a:ext uri="{FF2B5EF4-FFF2-40B4-BE49-F238E27FC236}">
                <a16:creationId xmlns:a16="http://schemas.microsoft.com/office/drawing/2014/main" id="{26CC942C-FA23-76F1-032E-718EAC84EC09}"/>
              </a:ext>
            </a:extLst>
          </p:cNvPr>
          <p:cNvSpPr>
            <a:spLocks noGrp="1"/>
          </p:cNvSpPr>
          <p:nvPr>
            <p:ph idx="1"/>
          </p:nvPr>
        </p:nvSpPr>
        <p:spPr/>
        <p:txBody>
          <a:bodyPr/>
          <a:lstStyle/>
          <a:p>
            <a:r>
              <a:rPr lang="en-US" dirty="0"/>
              <a:t>Your non-US citizenship status may differ from others. Please make an appointment to meet with a counselor to discuss your individual situation.</a:t>
            </a:r>
          </a:p>
          <a:p>
            <a:r>
              <a:rPr lang="en-US" dirty="0"/>
              <a:t>There is an appeals process if you disagree with a denial of your request.</a:t>
            </a:r>
          </a:p>
          <a:p>
            <a:r>
              <a:rPr lang="en-US" dirty="0"/>
              <a:t>You can ask to be re-evaluated for future semesters if you now have evidence.</a:t>
            </a:r>
          </a:p>
          <a:p>
            <a:r>
              <a:rPr lang="en-US" dirty="0"/>
              <a:t>Those under 24 years of age receiving in-state tuition as an Independent will still need their parental information if applying for Financial Aid.</a:t>
            </a:r>
          </a:p>
        </p:txBody>
      </p:sp>
    </p:spTree>
    <p:extLst>
      <p:ext uri="{BB962C8B-B14F-4D97-AF65-F5344CB8AC3E}">
        <p14:creationId xmlns:p14="http://schemas.microsoft.com/office/powerpoint/2010/main" val="10537635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A77F3-BE92-497C-B323-6281EDB2E2F5}"/>
              </a:ext>
            </a:extLst>
          </p:cNvPr>
          <p:cNvSpPr>
            <a:spLocks noGrp="1"/>
          </p:cNvSpPr>
          <p:nvPr>
            <p:ph type="title"/>
          </p:nvPr>
        </p:nvSpPr>
        <p:spPr/>
        <p:txBody>
          <a:bodyPr/>
          <a:lstStyle/>
          <a:p>
            <a:r>
              <a:rPr lang="en-US" dirty="0"/>
              <a:t>Questions?	</a:t>
            </a:r>
          </a:p>
        </p:txBody>
      </p:sp>
      <p:graphicFrame>
        <p:nvGraphicFramePr>
          <p:cNvPr id="5" name="Content Placeholder 2">
            <a:extLst>
              <a:ext uri="{FF2B5EF4-FFF2-40B4-BE49-F238E27FC236}">
                <a16:creationId xmlns:a16="http://schemas.microsoft.com/office/drawing/2014/main" id="{DA51A1F9-3DE2-62AD-B6C1-964C47DE1379}"/>
              </a:ext>
            </a:extLst>
          </p:cNvPr>
          <p:cNvGraphicFramePr>
            <a:graphicFrameLocks noGrp="1"/>
          </p:cNvGraphicFramePr>
          <p:nvPr>
            <p:ph idx="1"/>
            <p:extLst>
              <p:ext uri="{D42A27DB-BD31-4B8C-83A1-F6EECF244321}">
                <p14:modId xmlns:p14="http://schemas.microsoft.com/office/powerpoint/2010/main" val="2128735738"/>
              </p:ext>
            </p:extLst>
          </p:nvPr>
        </p:nvGraphicFramePr>
        <p:xfrm>
          <a:off x="298092" y="1929255"/>
          <a:ext cx="11538308" cy="3450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 name="Picture 18" descr="Qr code&#10;&#10;Description automatically generated">
            <a:extLst>
              <a:ext uri="{FF2B5EF4-FFF2-40B4-BE49-F238E27FC236}">
                <a16:creationId xmlns:a16="http://schemas.microsoft.com/office/drawing/2014/main" id="{0FF5681D-9FE4-691D-42C8-E6F34AD7371A}"/>
              </a:ext>
            </a:extLst>
          </p:cNvPr>
          <p:cNvPicPr>
            <a:picLocks noChangeAspect="1"/>
          </p:cNvPicPr>
          <p:nvPr/>
        </p:nvPicPr>
        <p:blipFill>
          <a:blip r:embed="rId7"/>
          <a:stretch>
            <a:fillRect/>
          </a:stretch>
        </p:blipFill>
        <p:spPr>
          <a:xfrm>
            <a:off x="9225311" y="2460237"/>
            <a:ext cx="952500" cy="952500"/>
          </a:xfrm>
          <a:prstGeom prst="rect">
            <a:avLst/>
          </a:prstGeom>
        </p:spPr>
      </p:pic>
    </p:spTree>
    <p:extLst>
      <p:ext uri="{BB962C8B-B14F-4D97-AF65-F5344CB8AC3E}">
        <p14:creationId xmlns:p14="http://schemas.microsoft.com/office/powerpoint/2010/main" val="1279656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014D9-675B-4AC8-A51C-3C22E8584F0A}"/>
              </a:ext>
            </a:extLst>
          </p:cNvPr>
          <p:cNvSpPr>
            <a:spLocks noGrp="1"/>
          </p:cNvSpPr>
          <p:nvPr>
            <p:ph type="title"/>
          </p:nvPr>
        </p:nvSpPr>
        <p:spPr/>
        <p:txBody>
          <a:bodyPr/>
          <a:lstStyle/>
          <a:p>
            <a:r>
              <a:rPr lang="en-US" dirty="0"/>
              <a:t>Residing in Florida: </a:t>
            </a:r>
            <a:br>
              <a:rPr lang="en-US" dirty="0"/>
            </a:br>
            <a:r>
              <a:rPr lang="en-US" dirty="0"/>
              <a:t>What’s the difference?</a:t>
            </a:r>
          </a:p>
        </p:txBody>
      </p:sp>
      <p:sp>
        <p:nvSpPr>
          <p:cNvPr id="6" name="Text Placeholder 5">
            <a:extLst>
              <a:ext uri="{FF2B5EF4-FFF2-40B4-BE49-F238E27FC236}">
                <a16:creationId xmlns:a16="http://schemas.microsoft.com/office/drawing/2014/main" id="{82043764-4C65-4D23-AE04-5C6762E3F1FB}"/>
              </a:ext>
            </a:extLst>
          </p:cNvPr>
          <p:cNvSpPr>
            <a:spLocks noGrp="1"/>
          </p:cNvSpPr>
          <p:nvPr>
            <p:ph type="body" idx="1"/>
          </p:nvPr>
        </p:nvSpPr>
        <p:spPr/>
        <p:txBody>
          <a:bodyPr/>
          <a:lstStyle/>
          <a:p>
            <a:r>
              <a:rPr lang="en-US" dirty="0"/>
              <a:t>Physical presence	</a:t>
            </a:r>
          </a:p>
        </p:txBody>
      </p:sp>
      <p:sp>
        <p:nvSpPr>
          <p:cNvPr id="4" name="Content Placeholder 3">
            <a:extLst>
              <a:ext uri="{FF2B5EF4-FFF2-40B4-BE49-F238E27FC236}">
                <a16:creationId xmlns:a16="http://schemas.microsoft.com/office/drawing/2014/main" id="{3327665C-C0A4-4CC5-87FC-5BDA58916621}"/>
              </a:ext>
            </a:extLst>
          </p:cNvPr>
          <p:cNvSpPr>
            <a:spLocks noGrp="1"/>
          </p:cNvSpPr>
          <p:nvPr>
            <p:ph sz="half" idx="2"/>
          </p:nvPr>
        </p:nvSpPr>
        <p:spPr/>
        <p:txBody>
          <a:bodyPr vert="horz" lIns="91440" tIns="45720" rIns="91440" bIns="45720" rtlCol="0" anchor="t">
            <a:normAutofit/>
          </a:bodyPr>
          <a:lstStyle/>
          <a:p>
            <a:r>
              <a:rPr lang="en-US" dirty="0"/>
              <a:t>Visiting on vacation</a:t>
            </a:r>
          </a:p>
          <a:p>
            <a:r>
              <a:rPr lang="en-US" dirty="0"/>
              <a:t>Expired Visa</a:t>
            </a:r>
          </a:p>
          <a:p>
            <a:r>
              <a:rPr lang="en-US" dirty="0"/>
              <a:t>Living with a friend or family member</a:t>
            </a:r>
          </a:p>
        </p:txBody>
      </p:sp>
      <p:sp>
        <p:nvSpPr>
          <p:cNvPr id="7" name="Text Placeholder 6">
            <a:extLst>
              <a:ext uri="{FF2B5EF4-FFF2-40B4-BE49-F238E27FC236}">
                <a16:creationId xmlns:a16="http://schemas.microsoft.com/office/drawing/2014/main" id="{C7FDD0AB-F1C9-4F7B-8AF4-D7A83529DFF4}"/>
              </a:ext>
            </a:extLst>
          </p:cNvPr>
          <p:cNvSpPr>
            <a:spLocks noGrp="1"/>
          </p:cNvSpPr>
          <p:nvPr>
            <p:ph type="body" sz="quarter" idx="3"/>
          </p:nvPr>
        </p:nvSpPr>
        <p:spPr/>
        <p:txBody>
          <a:bodyPr/>
          <a:lstStyle/>
          <a:p>
            <a:r>
              <a:rPr lang="en-US" dirty="0"/>
              <a:t>Legal residence</a:t>
            </a:r>
          </a:p>
        </p:txBody>
      </p:sp>
      <p:sp>
        <p:nvSpPr>
          <p:cNvPr id="5" name="Content Placeholder 4">
            <a:extLst>
              <a:ext uri="{FF2B5EF4-FFF2-40B4-BE49-F238E27FC236}">
                <a16:creationId xmlns:a16="http://schemas.microsoft.com/office/drawing/2014/main" id="{43B8EE80-2F89-4350-98F1-A01C0ECFD778}"/>
              </a:ext>
            </a:extLst>
          </p:cNvPr>
          <p:cNvSpPr>
            <a:spLocks noGrp="1"/>
          </p:cNvSpPr>
          <p:nvPr>
            <p:ph sz="quarter" idx="4"/>
          </p:nvPr>
        </p:nvSpPr>
        <p:spPr>
          <a:xfrm>
            <a:off x="6256017" y="2831355"/>
            <a:ext cx="4488794" cy="2637371"/>
          </a:xfrm>
        </p:spPr>
        <p:txBody>
          <a:bodyPr/>
          <a:lstStyle/>
          <a:p>
            <a:r>
              <a:rPr lang="en-US" dirty="0"/>
              <a:t>Work full time</a:t>
            </a:r>
          </a:p>
          <a:p>
            <a:r>
              <a:rPr lang="en-US" dirty="0"/>
              <a:t>Driver’s license</a:t>
            </a:r>
          </a:p>
          <a:p>
            <a:r>
              <a:rPr lang="en-US" dirty="0"/>
              <a:t>Leasing/renting a home for one year or more</a:t>
            </a:r>
          </a:p>
          <a:p>
            <a:r>
              <a:rPr lang="en-US" dirty="0"/>
              <a:t>Home ownership</a:t>
            </a:r>
          </a:p>
        </p:txBody>
      </p:sp>
    </p:spTree>
    <p:extLst>
      <p:ext uri="{BB962C8B-B14F-4D97-AF65-F5344CB8AC3E}">
        <p14:creationId xmlns:p14="http://schemas.microsoft.com/office/powerpoint/2010/main" val="3705813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68404D-EC93-4D36-A9FD-3A9EFEFE8D92}"/>
              </a:ext>
            </a:extLst>
          </p:cNvPr>
          <p:cNvSpPr>
            <a:spLocks noGrp="1"/>
          </p:cNvSpPr>
          <p:nvPr>
            <p:ph type="title"/>
          </p:nvPr>
        </p:nvSpPr>
        <p:spPr>
          <a:xfrm>
            <a:off x="674192" y="2394622"/>
            <a:ext cx="2880984" cy="4584527"/>
          </a:xfrm>
        </p:spPr>
        <p:txBody>
          <a:bodyPr anchor="t">
            <a:normAutofit/>
          </a:bodyPr>
          <a:lstStyle/>
          <a:p>
            <a:r>
              <a:rPr lang="en-US" sz="3600" dirty="0">
                <a:solidFill>
                  <a:srgbClr val="FFFFFF"/>
                </a:solidFill>
              </a:rPr>
              <a:t>General guidelines</a:t>
            </a:r>
          </a:p>
        </p:txBody>
      </p:sp>
      <p:sp>
        <p:nvSpPr>
          <p:cNvPr id="3" name="Content Placeholder 2">
            <a:extLst>
              <a:ext uri="{FF2B5EF4-FFF2-40B4-BE49-F238E27FC236}">
                <a16:creationId xmlns:a16="http://schemas.microsoft.com/office/drawing/2014/main" id="{AEDEE6E2-F24D-4E59-9E4A-4F5A0250D716}"/>
              </a:ext>
            </a:extLst>
          </p:cNvPr>
          <p:cNvSpPr>
            <a:spLocks noGrp="1"/>
          </p:cNvSpPr>
          <p:nvPr>
            <p:ph idx="1"/>
          </p:nvPr>
        </p:nvSpPr>
        <p:spPr>
          <a:xfrm>
            <a:off x="4461164" y="565822"/>
            <a:ext cx="6233075" cy="6112069"/>
          </a:xfrm>
        </p:spPr>
        <p:txBody>
          <a:bodyPr anchor="t">
            <a:normAutofit fontScale="77500" lnSpcReduction="20000"/>
          </a:bodyPr>
          <a:lstStyle/>
          <a:p>
            <a:pPr marL="285750" indent="-285750">
              <a:lnSpc>
                <a:spcPct val="110000"/>
              </a:lnSpc>
              <a:buFont typeface="Wingdings" panose="05000000000000000000" pitchFamily="2" charset="2"/>
              <a:buChar char="Ø"/>
            </a:pPr>
            <a:r>
              <a:rPr lang="en-US" sz="1600" dirty="0"/>
              <a:t>To get in-state tuition rates, students must meet a </a:t>
            </a:r>
            <a:r>
              <a:rPr lang="en-US" sz="1600" b="1" u="sng" dirty="0"/>
              <a:t>three-step (3)</a:t>
            </a:r>
            <a:r>
              <a:rPr lang="en-US" sz="1600" dirty="0"/>
              <a:t> process:</a:t>
            </a:r>
          </a:p>
          <a:p>
            <a:pPr marL="800100" lvl="1" indent="-342900">
              <a:lnSpc>
                <a:spcPct val="110000"/>
              </a:lnSpc>
              <a:buFont typeface="+mj-lt"/>
              <a:buAutoNum type="arabicParenR"/>
            </a:pPr>
            <a:endParaRPr lang="en-US" sz="1600" dirty="0"/>
          </a:p>
          <a:p>
            <a:pPr marL="800100" lvl="1" indent="-342900">
              <a:lnSpc>
                <a:spcPct val="110000"/>
              </a:lnSpc>
              <a:buFont typeface="+mj-lt"/>
              <a:buAutoNum type="arabicParenR"/>
            </a:pPr>
            <a:r>
              <a:rPr lang="en-US" sz="1600" dirty="0"/>
              <a:t>Student must determine dependency status</a:t>
            </a:r>
          </a:p>
          <a:p>
            <a:pPr marL="800100" lvl="1" indent="-342900">
              <a:lnSpc>
                <a:spcPct val="110000"/>
              </a:lnSpc>
              <a:buFont typeface="+mj-lt"/>
              <a:buAutoNum type="arabicParenR"/>
            </a:pPr>
            <a:endParaRPr lang="en-US" sz="1600" dirty="0"/>
          </a:p>
          <a:p>
            <a:pPr marL="800100" lvl="1" indent="-342900">
              <a:lnSpc>
                <a:spcPct val="110000"/>
              </a:lnSpc>
              <a:buFont typeface="+mj-lt"/>
              <a:buAutoNum type="arabicParenR"/>
            </a:pPr>
            <a:r>
              <a:rPr lang="en-US" sz="1600" dirty="0"/>
              <a:t>Claimant must provide proof of citizenship/immigration status: </a:t>
            </a:r>
          </a:p>
          <a:p>
            <a:pPr marL="1200150" lvl="2" indent="-285750">
              <a:lnSpc>
                <a:spcPct val="110000"/>
              </a:lnSpc>
              <a:buFont typeface="Wingdings" panose="05000000000000000000" pitchFamily="2" charset="2"/>
              <a:buChar char="q"/>
            </a:pPr>
            <a:r>
              <a:rPr lang="en-US" b="1" dirty="0"/>
              <a:t>U.S. citizen </a:t>
            </a:r>
            <a:endParaRPr lang="en-US" dirty="0"/>
          </a:p>
          <a:p>
            <a:pPr marL="1200150" lvl="2" indent="-285750">
              <a:lnSpc>
                <a:spcPct val="110000"/>
              </a:lnSpc>
              <a:buFont typeface="Wingdings" panose="05000000000000000000" pitchFamily="2" charset="2"/>
              <a:buChar char="q"/>
            </a:pPr>
            <a:r>
              <a:rPr lang="en-US" b="1" dirty="0"/>
              <a:t>Foreign National </a:t>
            </a:r>
            <a:r>
              <a:rPr lang="en-US" dirty="0"/>
              <a:t>in a non-immigrant visa classification that grants you the legal ability to establish a bona fide domicile in the United States</a:t>
            </a:r>
          </a:p>
          <a:p>
            <a:pPr marL="1200150" lvl="2" indent="-285750">
              <a:lnSpc>
                <a:spcPct val="110000"/>
              </a:lnSpc>
              <a:buFont typeface="Wingdings" panose="05000000000000000000" pitchFamily="2" charset="2"/>
              <a:buChar char="q"/>
            </a:pPr>
            <a:r>
              <a:rPr lang="en-US" b="1" dirty="0"/>
              <a:t>Permanent Resident alien</a:t>
            </a:r>
            <a:r>
              <a:rPr lang="en-US" dirty="0"/>
              <a:t>, </a:t>
            </a:r>
          </a:p>
          <a:p>
            <a:pPr marL="1200150" lvl="2" indent="-285750">
              <a:lnSpc>
                <a:spcPct val="110000"/>
              </a:lnSpc>
              <a:buFont typeface="Wingdings" panose="05000000000000000000" pitchFamily="2" charset="2"/>
              <a:buChar char="q"/>
            </a:pPr>
            <a:r>
              <a:rPr lang="en-US" b="1" dirty="0"/>
              <a:t>Parolee</a:t>
            </a:r>
            <a:r>
              <a:rPr lang="en-US" dirty="0"/>
              <a:t>, </a:t>
            </a:r>
            <a:r>
              <a:rPr lang="en-US" b="1" dirty="0"/>
              <a:t>Asylee</a:t>
            </a:r>
            <a:r>
              <a:rPr lang="en-US" dirty="0"/>
              <a:t>, </a:t>
            </a:r>
            <a:r>
              <a:rPr lang="en-US" b="1" dirty="0"/>
              <a:t>Cuban-Haitian Entrant</a:t>
            </a:r>
            <a:r>
              <a:rPr lang="en-US" dirty="0"/>
              <a:t> </a:t>
            </a:r>
          </a:p>
          <a:p>
            <a:pPr marL="1200150" lvl="2" indent="-285750">
              <a:lnSpc>
                <a:spcPct val="110000"/>
              </a:lnSpc>
              <a:buFont typeface="Wingdings" panose="05000000000000000000" pitchFamily="2" charset="2"/>
              <a:buChar char="q"/>
            </a:pPr>
            <a:r>
              <a:rPr lang="en-US" b="1" dirty="0"/>
              <a:t>Legal Alien granted indefinite stay </a:t>
            </a:r>
            <a:r>
              <a:rPr lang="en-US" dirty="0"/>
              <a:t>by the U.S. Citizenship and Immigration Services</a:t>
            </a:r>
          </a:p>
          <a:p>
            <a:pPr marL="1200150" lvl="2" indent="-285750">
              <a:lnSpc>
                <a:spcPct val="110000"/>
              </a:lnSpc>
              <a:buFont typeface="Wingdings" panose="05000000000000000000" pitchFamily="2" charset="2"/>
              <a:buChar char="q"/>
            </a:pPr>
            <a:r>
              <a:rPr lang="en-US" b="1" dirty="0"/>
              <a:t>Other qualified alien </a:t>
            </a:r>
            <a:r>
              <a:rPr lang="en-US" dirty="0"/>
              <a:t>as defined under federal law</a:t>
            </a:r>
          </a:p>
          <a:p>
            <a:pPr marL="914400" lvl="2" indent="0">
              <a:lnSpc>
                <a:spcPct val="110000"/>
              </a:lnSpc>
              <a:buNone/>
            </a:pPr>
            <a:r>
              <a:rPr lang="en-US" dirty="0"/>
              <a:t> </a:t>
            </a:r>
            <a:endParaRPr lang="en-US" sz="1600" dirty="0"/>
          </a:p>
          <a:p>
            <a:pPr marL="800100" lvl="1" indent="-342900">
              <a:lnSpc>
                <a:spcPct val="110000"/>
              </a:lnSpc>
              <a:buFont typeface="+mj-lt"/>
              <a:buAutoNum type="arabicParenR"/>
            </a:pPr>
            <a:r>
              <a:rPr lang="en-US" sz="1600" dirty="0"/>
              <a:t>Claimant must provide at least two documents of acceptable proof of residency in Florida of twelve (12) consecutive months before the start of class using the items listed on the residency affidavit.</a:t>
            </a:r>
          </a:p>
          <a:p>
            <a:pPr marL="285750" indent="-285750">
              <a:lnSpc>
                <a:spcPct val="110000"/>
              </a:lnSpc>
              <a:buFont typeface="Wingdings" panose="05000000000000000000" pitchFamily="2" charset="2"/>
              <a:buChar char="Ø"/>
            </a:pPr>
            <a:r>
              <a:rPr lang="en-US" sz="1600" dirty="0"/>
              <a:t>Other persons not meeting the twelve-month legal residence requirements may be classified as Florida residents for tuition purposes only if they fall within </a:t>
            </a:r>
            <a:r>
              <a:rPr lang="en-US" sz="1600" b="1" dirty="0"/>
              <a:t>one of the limited special categories (‘Qualification by Exception’)</a:t>
            </a:r>
            <a:r>
              <a:rPr lang="en-US" sz="1600" dirty="0"/>
              <a:t> authorized by the Florida Legislature pursuant to section 1009.21, Florida Statutes. All other persons are ineligible for classification as a Florida “resident for tuition purposes.”</a:t>
            </a:r>
          </a:p>
          <a:p>
            <a:pPr marL="285750" indent="-285750">
              <a:lnSpc>
                <a:spcPct val="110000"/>
              </a:lnSpc>
              <a:buFont typeface="Wingdings" panose="05000000000000000000" pitchFamily="2" charset="2"/>
              <a:buChar char="Ø"/>
            </a:pPr>
            <a:r>
              <a:rPr lang="en-US" sz="1600" dirty="0"/>
              <a:t>Students who attend school on a </a:t>
            </a:r>
            <a:r>
              <a:rPr lang="en-US" sz="1600" b="1" dirty="0"/>
              <a:t>Foreign Student Visa </a:t>
            </a:r>
            <a:r>
              <a:rPr lang="en-US" sz="1600" dirty="0"/>
              <a:t>must pay out-of-state tuition rates.</a:t>
            </a:r>
          </a:p>
          <a:p>
            <a:pPr>
              <a:lnSpc>
                <a:spcPct val="110000"/>
              </a:lnSpc>
            </a:pPr>
            <a:endParaRPr lang="en-US" sz="1100" dirty="0"/>
          </a:p>
          <a:p>
            <a:pPr marL="0" indent="0">
              <a:lnSpc>
                <a:spcPct val="110000"/>
              </a:lnSpc>
              <a:buNone/>
            </a:pPr>
            <a:endParaRPr lang="en-US" sz="1100" dirty="0"/>
          </a:p>
        </p:txBody>
      </p:sp>
    </p:spTree>
    <p:extLst>
      <p:ext uri="{BB962C8B-B14F-4D97-AF65-F5344CB8AC3E}">
        <p14:creationId xmlns:p14="http://schemas.microsoft.com/office/powerpoint/2010/main" val="2148312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5B5C6C-0A47-4C9C-A07E-9601110A8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8AD6542-0672-4B6E-9828-E9DFD316E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8F03D6CA-24BF-454F-B5CF-E64A08DA50AB}"/>
              </a:ext>
            </a:extLst>
          </p:cNvPr>
          <p:cNvSpPr>
            <a:spLocks noGrp="1"/>
          </p:cNvSpPr>
          <p:nvPr>
            <p:ph type="title"/>
          </p:nvPr>
        </p:nvSpPr>
        <p:spPr>
          <a:xfrm>
            <a:off x="1451581" y="5008500"/>
            <a:ext cx="9603272" cy="960755"/>
          </a:xfrm>
        </p:spPr>
        <p:txBody>
          <a:bodyPr anchor="t">
            <a:normAutofit/>
          </a:bodyPr>
          <a:lstStyle/>
          <a:p>
            <a:r>
              <a:rPr lang="en-US" dirty="0"/>
              <a:t>Proving Florida residency: 3 steps</a:t>
            </a:r>
          </a:p>
        </p:txBody>
      </p:sp>
      <p:cxnSp>
        <p:nvCxnSpPr>
          <p:cNvPr id="13" name="Straight Connector 12">
            <a:extLst>
              <a:ext uri="{FF2B5EF4-FFF2-40B4-BE49-F238E27FC236}">
                <a16:creationId xmlns:a16="http://schemas.microsoft.com/office/drawing/2014/main" id="{CD746FE0-417F-4D9D-A260-9183601D36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4826256"/>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id="{A3DB65D6-29B2-47F4-B234-955B03D352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884AAC87-AAED-4B52-B079-98FCC9DDB3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5" name="Content Placeholder 2">
            <a:extLst>
              <a:ext uri="{FF2B5EF4-FFF2-40B4-BE49-F238E27FC236}">
                <a16:creationId xmlns:a16="http://schemas.microsoft.com/office/drawing/2014/main" id="{9259496E-3C75-78C4-D15A-6E428324E250}"/>
              </a:ext>
            </a:extLst>
          </p:cNvPr>
          <p:cNvGraphicFramePr>
            <a:graphicFrameLocks noGrp="1"/>
          </p:cNvGraphicFramePr>
          <p:nvPr>
            <p:ph idx="1"/>
            <p:extLst>
              <p:ext uri="{D42A27DB-BD31-4B8C-83A1-F6EECF244321}">
                <p14:modId xmlns:p14="http://schemas.microsoft.com/office/powerpoint/2010/main" val="2026483207"/>
              </p:ext>
            </p:extLst>
          </p:nvPr>
        </p:nvGraphicFramePr>
        <p:xfrm>
          <a:off x="1450975" y="933450"/>
          <a:ext cx="9604375" cy="3449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1485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5B0BB24-CF19-4E6C-AFC4-A0F18438D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55710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1" name="Rectangle 20">
            <a:extLst>
              <a:ext uri="{FF2B5EF4-FFF2-40B4-BE49-F238E27FC236}">
                <a16:creationId xmlns:a16="http://schemas.microsoft.com/office/drawing/2014/main" id="{3438CEF5-63E3-4928-9F1C-395224D24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6122584"/>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48580F-AB65-4611-A57C-E3398912B452}"/>
              </a:ext>
            </a:extLst>
          </p:cNvPr>
          <p:cNvSpPr>
            <a:spLocks noGrp="1"/>
          </p:cNvSpPr>
          <p:nvPr>
            <p:ph type="title"/>
          </p:nvPr>
        </p:nvSpPr>
        <p:spPr>
          <a:xfrm>
            <a:off x="1451579" y="1025770"/>
            <a:ext cx="9603275" cy="1020229"/>
          </a:xfrm>
        </p:spPr>
        <p:txBody>
          <a:bodyPr>
            <a:normAutofit/>
          </a:bodyPr>
          <a:lstStyle/>
          <a:p>
            <a:r>
              <a:rPr lang="en-US" sz="3600" dirty="0"/>
              <a:t>Step 1: Student Dependency status</a:t>
            </a:r>
          </a:p>
        </p:txBody>
      </p:sp>
      <p:cxnSp>
        <p:nvCxnSpPr>
          <p:cNvPr id="23" name="Straight Connector 22">
            <a:extLst>
              <a:ext uri="{FF2B5EF4-FFF2-40B4-BE49-F238E27FC236}">
                <a16:creationId xmlns:a16="http://schemas.microsoft.com/office/drawing/2014/main" id="{F328CB6C-F677-4C0B-9EE8-4D1C44DDF8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6990" y="2107744"/>
            <a:ext cx="9581995" cy="0"/>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3" name="Content Placeholder 2">
            <a:extLst>
              <a:ext uri="{FF2B5EF4-FFF2-40B4-BE49-F238E27FC236}">
                <a16:creationId xmlns:a16="http://schemas.microsoft.com/office/drawing/2014/main" id="{438743BB-7820-41D6-8B6B-5CC6800194DA}"/>
              </a:ext>
            </a:extLst>
          </p:cNvPr>
          <p:cNvSpPr>
            <a:spLocks noGrp="1"/>
          </p:cNvSpPr>
          <p:nvPr>
            <p:ph idx="1"/>
          </p:nvPr>
        </p:nvSpPr>
        <p:spPr>
          <a:xfrm>
            <a:off x="1451580" y="2355536"/>
            <a:ext cx="9436404" cy="3215530"/>
          </a:xfrm>
        </p:spPr>
        <p:txBody>
          <a:bodyPr>
            <a:normAutofit/>
          </a:bodyPr>
          <a:lstStyle/>
          <a:p>
            <a:pPr marL="0" indent="0">
              <a:lnSpc>
                <a:spcPct val="110000"/>
              </a:lnSpc>
              <a:buNone/>
            </a:pPr>
            <a:r>
              <a:rPr lang="en-US" sz="1900" dirty="0"/>
              <a:t>Students must select one status.  Dependency status will determine who will submit documentation for at least twelve (12) consecutive months of Florida residency to qualify for in-state tuition.</a:t>
            </a:r>
          </a:p>
          <a:p>
            <a:pPr marL="0" indent="0">
              <a:lnSpc>
                <a:spcPct val="110000"/>
              </a:lnSpc>
              <a:buNone/>
            </a:pPr>
            <a:r>
              <a:rPr lang="en-US" sz="1900" dirty="0"/>
              <a:t> I am a dependent student</a:t>
            </a:r>
          </a:p>
          <a:p>
            <a:pPr marL="0" indent="0">
              <a:lnSpc>
                <a:spcPct val="110000"/>
              </a:lnSpc>
              <a:buNone/>
            </a:pPr>
            <a:r>
              <a:rPr lang="en-US" sz="1900" dirty="0"/>
              <a:t> I am an independent person </a:t>
            </a:r>
          </a:p>
          <a:p>
            <a:pPr marL="0" indent="0">
              <a:lnSpc>
                <a:spcPct val="110000"/>
              </a:lnSpc>
              <a:buNone/>
            </a:pPr>
            <a:r>
              <a:rPr lang="en-US" sz="1900" dirty="0"/>
              <a:t> I meet residency requirements through one of the Qualifications by Exception</a:t>
            </a:r>
          </a:p>
        </p:txBody>
      </p:sp>
      <p:sp>
        <p:nvSpPr>
          <p:cNvPr id="25" name="Rectangle 24">
            <a:extLst>
              <a:ext uri="{FF2B5EF4-FFF2-40B4-BE49-F238E27FC236}">
                <a16:creationId xmlns:a16="http://schemas.microsoft.com/office/drawing/2014/main" id="{A72CA9B9-8D14-4AF2-934E-21FE4A339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6122584"/>
            <a:ext cx="12191695" cy="735415"/>
          </a:xfrm>
          <a:prstGeom prst="rect">
            <a:avLst/>
          </a:prstGeom>
          <a:solidFill>
            <a:schemeClr val="accent1"/>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0440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16D9FD-860F-4F5C-8D9B-CE700207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756627C-3E4E-49C4-91AF-8249AABA4322}"/>
              </a:ext>
            </a:extLst>
          </p:cNvPr>
          <p:cNvSpPr>
            <a:spLocks noGrp="1"/>
          </p:cNvSpPr>
          <p:nvPr>
            <p:ph type="title"/>
          </p:nvPr>
        </p:nvSpPr>
        <p:spPr>
          <a:xfrm>
            <a:off x="882651" y="977028"/>
            <a:ext cx="3333410" cy="5237503"/>
          </a:xfrm>
        </p:spPr>
        <p:txBody>
          <a:bodyPr anchor="ctr">
            <a:normAutofit/>
          </a:bodyPr>
          <a:lstStyle/>
          <a:p>
            <a:r>
              <a:rPr lang="en-US" dirty="0">
                <a:solidFill>
                  <a:schemeClr val="bg2"/>
                </a:solidFill>
              </a:rPr>
              <a:t>Dependency status: </a:t>
            </a:r>
            <a:br>
              <a:rPr lang="en-US" dirty="0">
                <a:solidFill>
                  <a:schemeClr val="bg2"/>
                </a:solidFill>
              </a:rPr>
            </a:br>
            <a:br>
              <a:rPr lang="en-US" dirty="0">
                <a:solidFill>
                  <a:schemeClr val="bg2"/>
                </a:solidFill>
              </a:rPr>
            </a:br>
            <a:r>
              <a:rPr lang="en-US" dirty="0">
                <a:solidFill>
                  <a:schemeClr val="bg2"/>
                </a:solidFill>
              </a:rPr>
              <a:t>Dependent student</a:t>
            </a:r>
          </a:p>
        </p:txBody>
      </p:sp>
      <p:sp useBgFill="1">
        <p:nvSpPr>
          <p:cNvPr id="23" name="Rectangle 22">
            <a:extLst>
              <a:ext uri="{FF2B5EF4-FFF2-40B4-BE49-F238E27FC236}">
                <a16:creationId xmlns:a16="http://schemas.microsoft.com/office/drawing/2014/main" id="{8D074069-7026-466C-B495-20FB9578C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993" y="0"/>
            <a:ext cx="7538007" cy="6858000"/>
          </a:xfrm>
          <a:prstGeom prst="rect">
            <a:avLst/>
          </a:prstGeom>
          <a:ln w="6350">
            <a:noFill/>
          </a:ln>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1685D80-4D5A-471F-9215-651424F47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787" y="0"/>
            <a:ext cx="164592" cy="68580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C65FFB3-181B-49B9-B733-4DEDE9658CA5}"/>
              </a:ext>
            </a:extLst>
          </p:cNvPr>
          <p:cNvSpPr>
            <a:spLocks noGrp="1"/>
          </p:cNvSpPr>
          <p:nvPr>
            <p:ph idx="1"/>
          </p:nvPr>
        </p:nvSpPr>
        <p:spPr>
          <a:xfrm>
            <a:off x="4973216" y="130629"/>
            <a:ext cx="6736702" cy="6382138"/>
          </a:xfrm>
        </p:spPr>
        <p:txBody>
          <a:bodyPr anchor="ctr">
            <a:normAutofit/>
          </a:bodyPr>
          <a:lstStyle/>
          <a:p>
            <a:pPr marL="0" indent="0">
              <a:lnSpc>
                <a:spcPct val="110000"/>
              </a:lnSpc>
              <a:buNone/>
            </a:pPr>
            <a:r>
              <a:rPr lang="en-US" dirty="0"/>
              <a:t>I am eligible to be claimed as a dependent under the federal income tax code by the claimant. The claimant is my “parent” as defined by s. 1009.21(1)(f), Florida Statutes, (i.e., either or both parents of the student, any guardian of a student, or any person in a parental relationship to the student). My parent has maintained legal residence in Florida for a least the past 12 consecutive months. A copy of your parent’s tax return may be requested to establish dependence.</a:t>
            </a:r>
          </a:p>
          <a:p>
            <a:pPr marL="0" indent="0">
              <a:lnSpc>
                <a:spcPct val="110000"/>
              </a:lnSpc>
              <a:buNone/>
            </a:pPr>
            <a:endParaRPr lang="en-US" sz="1600" dirty="0"/>
          </a:p>
        </p:txBody>
      </p:sp>
    </p:spTree>
    <p:extLst>
      <p:ext uri="{BB962C8B-B14F-4D97-AF65-F5344CB8AC3E}">
        <p14:creationId xmlns:p14="http://schemas.microsoft.com/office/powerpoint/2010/main" val="662736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16D9FD-860F-4F5C-8D9B-CE700207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756627C-3E4E-49C4-91AF-8249AABA4322}"/>
              </a:ext>
            </a:extLst>
          </p:cNvPr>
          <p:cNvSpPr>
            <a:spLocks noGrp="1"/>
          </p:cNvSpPr>
          <p:nvPr>
            <p:ph type="title"/>
          </p:nvPr>
        </p:nvSpPr>
        <p:spPr>
          <a:xfrm>
            <a:off x="882651" y="977028"/>
            <a:ext cx="3333410" cy="5237503"/>
          </a:xfrm>
        </p:spPr>
        <p:txBody>
          <a:bodyPr anchor="ctr">
            <a:normAutofit/>
          </a:bodyPr>
          <a:lstStyle/>
          <a:p>
            <a:r>
              <a:rPr lang="en-US" dirty="0">
                <a:solidFill>
                  <a:schemeClr val="bg2"/>
                </a:solidFill>
              </a:rPr>
              <a:t>Dependency status: </a:t>
            </a:r>
            <a:br>
              <a:rPr lang="en-US" dirty="0">
                <a:solidFill>
                  <a:schemeClr val="bg2"/>
                </a:solidFill>
              </a:rPr>
            </a:br>
            <a:br>
              <a:rPr lang="en-US" dirty="0">
                <a:solidFill>
                  <a:schemeClr val="bg2"/>
                </a:solidFill>
              </a:rPr>
            </a:br>
            <a:r>
              <a:rPr lang="en-US" dirty="0">
                <a:solidFill>
                  <a:schemeClr val="bg2"/>
                </a:solidFill>
              </a:rPr>
              <a:t>Dependent student</a:t>
            </a:r>
          </a:p>
        </p:txBody>
      </p:sp>
      <p:sp useBgFill="1">
        <p:nvSpPr>
          <p:cNvPr id="23" name="Rectangle 22">
            <a:extLst>
              <a:ext uri="{FF2B5EF4-FFF2-40B4-BE49-F238E27FC236}">
                <a16:creationId xmlns:a16="http://schemas.microsoft.com/office/drawing/2014/main" id="{8D074069-7026-466C-B495-20FB9578C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993" y="0"/>
            <a:ext cx="7538007" cy="6858000"/>
          </a:xfrm>
          <a:prstGeom prst="rect">
            <a:avLst/>
          </a:prstGeom>
          <a:ln w="6350">
            <a:noFill/>
          </a:ln>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1685D80-4D5A-471F-9215-651424F47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787" y="0"/>
            <a:ext cx="164592" cy="68580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C65FFB3-181B-49B9-B733-4DEDE9658CA5}"/>
              </a:ext>
            </a:extLst>
          </p:cNvPr>
          <p:cNvSpPr>
            <a:spLocks noGrp="1"/>
          </p:cNvSpPr>
          <p:nvPr>
            <p:ph idx="1"/>
          </p:nvPr>
        </p:nvSpPr>
        <p:spPr>
          <a:xfrm>
            <a:off x="4973216" y="130629"/>
            <a:ext cx="6736702" cy="6382138"/>
          </a:xfrm>
        </p:spPr>
        <p:txBody>
          <a:bodyPr anchor="ctr">
            <a:normAutofit/>
          </a:bodyPr>
          <a:lstStyle/>
          <a:p>
            <a:pPr marL="0" indent="0">
              <a:lnSpc>
                <a:spcPct val="110000"/>
              </a:lnSpc>
              <a:buNone/>
            </a:pPr>
            <a:endParaRPr lang="en-US" sz="1600" dirty="0"/>
          </a:p>
          <a:p>
            <a:pPr marL="0" indent="0">
              <a:lnSpc>
                <a:spcPct val="110000"/>
              </a:lnSpc>
              <a:buNone/>
            </a:pPr>
            <a:r>
              <a:rPr lang="en-US" sz="2400" dirty="0"/>
              <a:t>Examples of Qualifying child or dependent:</a:t>
            </a:r>
          </a:p>
          <a:p>
            <a:pPr>
              <a:lnSpc>
                <a:spcPct val="110000"/>
              </a:lnSpc>
            </a:pPr>
            <a:r>
              <a:rPr lang="en-US" sz="2400" dirty="0"/>
              <a:t>Under age 24</a:t>
            </a:r>
          </a:p>
          <a:p>
            <a:pPr>
              <a:lnSpc>
                <a:spcPct val="110000"/>
              </a:lnSpc>
            </a:pPr>
            <a:r>
              <a:rPr lang="en-US" sz="2400" dirty="0"/>
              <a:t>No children</a:t>
            </a:r>
          </a:p>
          <a:p>
            <a:pPr>
              <a:lnSpc>
                <a:spcPct val="110000"/>
              </a:lnSpc>
            </a:pPr>
            <a:r>
              <a:rPr lang="en-US" sz="2400" dirty="0"/>
              <a:t>Not married</a:t>
            </a:r>
          </a:p>
          <a:p>
            <a:pPr>
              <a:lnSpc>
                <a:spcPct val="110000"/>
              </a:lnSpc>
            </a:pPr>
            <a:r>
              <a:rPr lang="en-US" sz="2400" dirty="0"/>
              <a:t>Was claimed on claimant taxes</a:t>
            </a:r>
          </a:p>
          <a:p>
            <a:pPr>
              <a:lnSpc>
                <a:spcPct val="110000"/>
              </a:lnSpc>
            </a:pPr>
            <a:r>
              <a:rPr lang="en-US" sz="2400" dirty="0"/>
              <a:t>Child must have lived with claimant for more than half the year and must not have provided more than half of his/her own support for that year</a:t>
            </a:r>
          </a:p>
        </p:txBody>
      </p:sp>
    </p:spTree>
    <p:extLst>
      <p:ext uri="{BB962C8B-B14F-4D97-AF65-F5344CB8AC3E}">
        <p14:creationId xmlns:p14="http://schemas.microsoft.com/office/powerpoint/2010/main" val="128997132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D0E5011A30A9E4BB46DBE54C0DB0716" ma:contentTypeVersion="14" ma:contentTypeDescription="Create a new document." ma:contentTypeScope="" ma:versionID="9f72ad0241840e9fa3f4624d544312b3">
  <xsd:schema xmlns:xsd="http://www.w3.org/2001/XMLSchema" xmlns:xs="http://www.w3.org/2001/XMLSchema" xmlns:p="http://schemas.microsoft.com/office/2006/metadata/properties" xmlns:ns3="61170678-83b1-49ad-8803-5bc6efada42a" xmlns:ns4="f02e77e4-c850-4a3c-b36c-2344e64105e0" targetNamespace="http://schemas.microsoft.com/office/2006/metadata/properties" ma:root="true" ma:fieldsID="64a9b7960aad0e93158269b1fa50521a" ns3:_="" ns4:_="">
    <xsd:import namespace="61170678-83b1-49ad-8803-5bc6efada42a"/>
    <xsd:import namespace="f02e77e4-c850-4a3c-b36c-2344e64105e0"/>
    <xsd:element name="properties">
      <xsd:complexType>
        <xsd:sequence>
          <xsd:element name="documentManagement">
            <xsd:complexType>
              <xsd:all>
                <xsd:element ref="ns3:SharedWithDetails" minOccurs="0"/>
                <xsd:element ref="ns3:SharedWithUser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170678-83b1-49ad-8803-5bc6efada42a" elementFormDefault="qualified">
    <xsd:import namespace="http://schemas.microsoft.com/office/2006/documentManagement/types"/>
    <xsd:import namespace="http://schemas.microsoft.com/office/infopath/2007/PartnerControls"/>
    <xsd:element name="SharedWithDetails" ma:index="8" nillable="true" ma:displayName="Shared With Details"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2e77e4-c850-4a3c-b36c-2344e64105e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BF80B9-2784-4394-AA42-3966601F7191}">
  <ds:schemaRefs>
    <ds:schemaRef ds:uri="http://schemas.microsoft.com/sharepoint/v3/contenttype/forms"/>
  </ds:schemaRefs>
</ds:datastoreItem>
</file>

<file path=customXml/itemProps2.xml><?xml version="1.0" encoding="utf-8"?>
<ds:datastoreItem xmlns:ds="http://schemas.openxmlformats.org/officeDocument/2006/customXml" ds:itemID="{4A7B8EA9-3DFA-485B-B492-740049063194}">
  <ds:schemaRefs>
    <ds:schemaRef ds:uri="http://schemas.microsoft.com/office/2006/documentManagement/types"/>
    <ds:schemaRef ds:uri="http://schemas.microsoft.com/office/2006/metadata/properties"/>
    <ds:schemaRef ds:uri="61170678-83b1-49ad-8803-5bc6efada42a"/>
    <ds:schemaRef ds:uri="http://purl.org/dc/dcmitype/"/>
    <ds:schemaRef ds:uri="http://schemas.microsoft.com/office/infopath/2007/PartnerControls"/>
    <ds:schemaRef ds:uri="http://www.w3.org/XML/1998/namespace"/>
    <ds:schemaRef ds:uri="http://purl.org/dc/terms/"/>
    <ds:schemaRef ds:uri="http://schemas.openxmlformats.org/package/2006/metadata/core-properties"/>
    <ds:schemaRef ds:uri="f02e77e4-c850-4a3c-b36c-2344e64105e0"/>
    <ds:schemaRef ds:uri="http://purl.org/dc/elements/1.1/"/>
  </ds:schemaRefs>
</ds:datastoreItem>
</file>

<file path=customXml/itemProps3.xml><?xml version="1.0" encoding="utf-8"?>
<ds:datastoreItem xmlns:ds="http://schemas.openxmlformats.org/officeDocument/2006/customXml" ds:itemID="{2E319EAF-A0FC-40A3-A61F-7BB2162C4C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170678-83b1-49ad-8803-5bc6efada42a"/>
    <ds:schemaRef ds:uri="f02e77e4-c850-4a3c-b36c-2344e64105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Gallery</Template>
  <TotalTime>574</TotalTime>
  <Words>2899</Words>
  <Application>Microsoft Office PowerPoint</Application>
  <PresentationFormat>Widescreen</PresentationFormat>
  <Paragraphs>268</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Rockwell</vt:lpstr>
      <vt:lpstr>Wingdings</vt:lpstr>
      <vt:lpstr>Gallery</vt:lpstr>
      <vt:lpstr>Establishing Florida Residency</vt:lpstr>
      <vt:lpstr>Why establish residency?</vt:lpstr>
      <vt:lpstr>What's the difference? </vt:lpstr>
      <vt:lpstr>Residing in Florida:  What’s the difference?</vt:lpstr>
      <vt:lpstr>General guidelines</vt:lpstr>
      <vt:lpstr>Proving Florida residency: 3 steps</vt:lpstr>
      <vt:lpstr>Step 1: Student Dependency status</vt:lpstr>
      <vt:lpstr>Dependency status:   Dependent student</vt:lpstr>
      <vt:lpstr>Dependency status:   Dependent student</vt:lpstr>
      <vt:lpstr>Dependency Status:   Independent student</vt:lpstr>
      <vt:lpstr>Dependency Status:   Independent student</vt:lpstr>
      <vt:lpstr>Dependency status:  Qualification by Exception</vt:lpstr>
      <vt:lpstr>Dependency status:  Qualification by Exception</vt:lpstr>
      <vt:lpstr>Qualification by exception, Cont. </vt:lpstr>
      <vt:lpstr>Qualification by exception, Cont. </vt:lpstr>
      <vt:lpstr>PowerPoint Presentation</vt:lpstr>
      <vt:lpstr>PowerPoint Presentation</vt:lpstr>
      <vt:lpstr>Proving Florida residency: 3 steps</vt:lpstr>
      <vt:lpstr>Confidentiality</vt:lpstr>
      <vt:lpstr>Step 2: Citizenship/Lawful immigration status</vt:lpstr>
      <vt:lpstr>Step 2: Citizenship/Lawful immigration status</vt:lpstr>
      <vt:lpstr>PowerPoint Presentation</vt:lpstr>
      <vt:lpstr>Proving Florida residency: 3 steps</vt:lpstr>
      <vt:lpstr>Step 3: Documented evidence</vt:lpstr>
      <vt:lpstr>PowerPoint Presentation</vt:lpstr>
      <vt:lpstr>Documented Evidence: Category A</vt:lpstr>
      <vt:lpstr>Acceptable Document samples</vt:lpstr>
      <vt:lpstr>Documented Evidence: Category b</vt:lpstr>
      <vt:lpstr>Acceptable Document samples</vt:lpstr>
      <vt:lpstr>Unacceptable documents</vt:lpstr>
      <vt:lpstr>am I eligible for in-state tuition?</vt:lpstr>
      <vt:lpstr>am I eligible for in-state tuition?</vt:lpstr>
      <vt:lpstr>Proving Florida residency: 3 steps</vt:lpstr>
      <vt:lpstr>Example</vt:lpstr>
      <vt:lpstr>example</vt:lpstr>
      <vt:lpstr>examples</vt:lpstr>
      <vt:lpstr>Summary of Establishing  florida residency </vt:lpstr>
      <vt:lpstr>Things to know about Florida residency for tuition purposes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Establishing Florida Residency</dc:title>
  <dc:creator>Alicia V. Grigull</dc:creator>
  <cp:lastModifiedBy>Alicia V. Grigull</cp:lastModifiedBy>
  <cp:revision>219</cp:revision>
  <dcterms:created xsi:type="dcterms:W3CDTF">2022-02-04T15:29:32Z</dcterms:created>
  <dcterms:modified xsi:type="dcterms:W3CDTF">2022-08-26T14:31:50Z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0x0101009D0E5011A30A9E4BB46DBE54C0DB0716</vt:lpwstr>
  </property>
</Properties>
</file>